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57" r:id="rId6"/>
    <p:sldId id="262" r:id="rId7"/>
    <p:sldId id="261" r:id="rId8"/>
    <p:sldId id="267" r:id="rId9"/>
    <p:sldId id="269" r:id="rId10"/>
    <p:sldId id="263" r:id="rId11"/>
    <p:sldId id="304" r:id="rId12"/>
    <p:sldId id="305" r:id="rId13"/>
    <p:sldId id="306" r:id="rId14"/>
    <p:sldId id="297" r:id="rId15"/>
    <p:sldId id="268" r:id="rId16"/>
    <p:sldId id="303" r:id="rId17"/>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D6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434" autoAdjust="0"/>
  </p:normalViewPr>
  <p:slideViewPr>
    <p:cSldViewPr snapToGrid="0">
      <p:cViewPr varScale="1">
        <p:scale>
          <a:sx n="73" d="100"/>
          <a:sy n="73" d="100"/>
        </p:scale>
        <p:origin x="774" y="7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CE9A52C3-5DDC-4D32-8B23-B019118BB087}" type="datetimeFigureOut">
              <a:rPr lang="id-ID" smtClean="0"/>
              <a:t>24/12/2021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3227765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7302500" y="1346200"/>
            <a:ext cx="2374900" cy="4178300"/>
          </a:xfrm>
          <a:custGeom>
            <a:avLst/>
            <a:gdLst>
              <a:gd name="connsiteX0" fmla="*/ 0 w 2374900"/>
              <a:gd name="connsiteY0" fmla="*/ 0 h 4178300"/>
              <a:gd name="connsiteX1" fmla="*/ 2374900 w 2374900"/>
              <a:gd name="connsiteY1" fmla="*/ 0 h 4178300"/>
              <a:gd name="connsiteX2" fmla="*/ 2374900 w 2374900"/>
              <a:gd name="connsiteY2" fmla="*/ 4178300 h 4178300"/>
              <a:gd name="connsiteX3" fmla="*/ 0 w 2374900"/>
              <a:gd name="connsiteY3" fmla="*/ 4178300 h 4178300"/>
            </a:gdLst>
            <a:ahLst/>
            <a:cxnLst>
              <a:cxn ang="0">
                <a:pos x="connsiteX0" y="connsiteY0"/>
              </a:cxn>
              <a:cxn ang="0">
                <a:pos x="connsiteX1" y="connsiteY1"/>
              </a:cxn>
              <a:cxn ang="0">
                <a:pos x="connsiteX2" y="connsiteY2"/>
              </a:cxn>
              <a:cxn ang="0">
                <a:pos x="connsiteX3" y="connsiteY3"/>
              </a:cxn>
            </a:cxnLst>
            <a:rect l="l" t="t" r="r" b="b"/>
            <a:pathLst>
              <a:path w="2374900" h="4178300">
                <a:moveTo>
                  <a:pt x="0" y="0"/>
                </a:moveTo>
                <a:lnTo>
                  <a:pt x="2374900" y="0"/>
                </a:lnTo>
                <a:lnTo>
                  <a:pt x="2374900" y="4178300"/>
                </a:lnTo>
                <a:lnTo>
                  <a:pt x="0" y="4178300"/>
                </a:lnTo>
                <a:close/>
              </a:path>
            </a:pathLst>
          </a:custGeom>
        </p:spPr>
        <p:txBody>
          <a:bodyPr wrap="square">
            <a:noAutofit/>
          </a:bodyPr>
          <a:lstStyle/>
          <a:p>
            <a:endParaRPr lang="id-ID"/>
          </a:p>
        </p:txBody>
      </p:sp>
      <p:sp>
        <p:nvSpPr>
          <p:cNvPr id="7" name="Picture Placeholder 12"/>
          <p:cNvSpPr>
            <a:spLocks noGrp="1"/>
          </p:cNvSpPr>
          <p:nvPr>
            <p:ph type="pic" sz="quarter" idx="11"/>
          </p:nvPr>
        </p:nvSpPr>
        <p:spPr>
          <a:xfrm>
            <a:off x="9804400" y="1866900"/>
            <a:ext cx="1320800" cy="3225800"/>
          </a:xfrm>
          <a:custGeom>
            <a:avLst/>
            <a:gdLst>
              <a:gd name="connsiteX0" fmla="*/ 0 w 1320800"/>
              <a:gd name="connsiteY0" fmla="*/ 0 h 3225800"/>
              <a:gd name="connsiteX1" fmla="*/ 1320800 w 1320800"/>
              <a:gd name="connsiteY1" fmla="*/ 0 h 3225800"/>
              <a:gd name="connsiteX2" fmla="*/ 1320800 w 1320800"/>
              <a:gd name="connsiteY2" fmla="*/ 3225800 h 3225800"/>
              <a:gd name="connsiteX3" fmla="*/ 0 w 132080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1320800" h="3225800">
                <a:moveTo>
                  <a:pt x="0" y="0"/>
                </a:moveTo>
                <a:lnTo>
                  <a:pt x="1320800" y="0"/>
                </a:lnTo>
                <a:lnTo>
                  <a:pt x="1320800" y="3225800"/>
                </a:lnTo>
                <a:lnTo>
                  <a:pt x="0" y="3225800"/>
                </a:lnTo>
                <a:close/>
              </a:path>
            </a:pathLst>
          </a:custGeom>
        </p:spPr>
        <p:txBody>
          <a:bodyPr wrap="square">
            <a:noAutofit/>
          </a:bodyPr>
          <a:lstStyle/>
          <a:p>
            <a:endParaRPr lang="id-ID"/>
          </a:p>
        </p:txBody>
      </p:sp>
    </p:spTree>
    <p:extLst>
      <p:ext uri="{BB962C8B-B14F-4D97-AF65-F5344CB8AC3E}">
        <p14:creationId xmlns:p14="http://schemas.microsoft.com/office/powerpoint/2010/main" val="2375214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4705350" y="1581150"/>
            <a:ext cx="2076450" cy="3657600"/>
          </a:xfrm>
          <a:custGeom>
            <a:avLst/>
            <a:gdLst>
              <a:gd name="connsiteX0" fmla="*/ 0 w 2076450"/>
              <a:gd name="connsiteY0" fmla="*/ 0 h 3657600"/>
              <a:gd name="connsiteX1" fmla="*/ 2076450 w 2076450"/>
              <a:gd name="connsiteY1" fmla="*/ 0 h 3657600"/>
              <a:gd name="connsiteX2" fmla="*/ 2076450 w 2076450"/>
              <a:gd name="connsiteY2" fmla="*/ 3657600 h 3657600"/>
              <a:gd name="connsiteX3" fmla="*/ 0 w 2076450"/>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2076450" h="3657600">
                <a:moveTo>
                  <a:pt x="0" y="0"/>
                </a:moveTo>
                <a:lnTo>
                  <a:pt x="2076450" y="0"/>
                </a:lnTo>
                <a:lnTo>
                  <a:pt x="2076450" y="3657600"/>
                </a:lnTo>
                <a:lnTo>
                  <a:pt x="0" y="3657600"/>
                </a:lnTo>
                <a:close/>
              </a:path>
            </a:pathLst>
          </a:custGeom>
        </p:spPr>
        <p:txBody>
          <a:bodyPr wrap="square">
            <a:noAutofit/>
          </a:bodyPr>
          <a:lstStyle/>
          <a:p>
            <a:endParaRPr lang="id-ID" dirty="0"/>
          </a:p>
        </p:txBody>
      </p:sp>
    </p:spTree>
    <p:extLst>
      <p:ext uri="{BB962C8B-B14F-4D97-AF65-F5344CB8AC3E}">
        <p14:creationId xmlns:p14="http://schemas.microsoft.com/office/powerpoint/2010/main" val="284601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762000" y="1809750"/>
            <a:ext cx="1885950" cy="3295650"/>
          </a:xfrm>
          <a:custGeom>
            <a:avLst/>
            <a:gdLst>
              <a:gd name="connsiteX0" fmla="*/ 0 w 1885950"/>
              <a:gd name="connsiteY0" fmla="*/ 0 h 3295650"/>
              <a:gd name="connsiteX1" fmla="*/ 1885950 w 1885950"/>
              <a:gd name="connsiteY1" fmla="*/ 0 h 3295650"/>
              <a:gd name="connsiteX2" fmla="*/ 1885950 w 1885950"/>
              <a:gd name="connsiteY2" fmla="*/ 3295650 h 3295650"/>
              <a:gd name="connsiteX3" fmla="*/ 0 w 1885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1885950" h="3295650">
                <a:moveTo>
                  <a:pt x="0" y="0"/>
                </a:moveTo>
                <a:lnTo>
                  <a:pt x="1885950" y="0"/>
                </a:lnTo>
                <a:lnTo>
                  <a:pt x="1885950" y="3295650"/>
                </a:lnTo>
                <a:lnTo>
                  <a:pt x="0" y="3295650"/>
                </a:lnTo>
                <a:close/>
              </a:path>
            </a:pathLst>
          </a:custGeom>
        </p:spPr>
        <p:txBody>
          <a:bodyPr wrap="square">
            <a:noAutofit/>
          </a:bodyPr>
          <a:lstStyle/>
          <a:p>
            <a:endParaRPr lang="id-ID"/>
          </a:p>
        </p:txBody>
      </p:sp>
      <p:sp>
        <p:nvSpPr>
          <p:cNvPr id="7" name="Picture Placeholder 12"/>
          <p:cNvSpPr>
            <a:spLocks noGrp="1"/>
          </p:cNvSpPr>
          <p:nvPr>
            <p:ph type="pic" sz="quarter" idx="11"/>
          </p:nvPr>
        </p:nvSpPr>
        <p:spPr>
          <a:xfrm>
            <a:off x="3107214" y="1828800"/>
            <a:ext cx="1864836" cy="3295650"/>
          </a:xfrm>
          <a:custGeom>
            <a:avLst/>
            <a:gdLst>
              <a:gd name="connsiteX0" fmla="*/ 0 w 1864836"/>
              <a:gd name="connsiteY0" fmla="*/ 0 h 3295650"/>
              <a:gd name="connsiteX1" fmla="*/ 1864836 w 1864836"/>
              <a:gd name="connsiteY1" fmla="*/ 0 h 3295650"/>
              <a:gd name="connsiteX2" fmla="*/ 1864836 w 1864836"/>
              <a:gd name="connsiteY2" fmla="*/ 3295650 h 3295650"/>
              <a:gd name="connsiteX3" fmla="*/ 0 w 1864836"/>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1864836" h="3295650">
                <a:moveTo>
                  <a:pt x="0" y="0"/>
                </a:moveTo>
                <a:lnTo>
                  <a:pt x="1864836" y="0"/>
                </a:lnTo>
                <a:lnTo>
                  <a:pt x="1864836" y="3295650"/>
                </a:lnTo>
                <a:lnTo>
                  <a:pt x="0" y="3295650"/>
                </a:lnTo>
                <a:close/>
              </a:path>
            </a:pathLst>
          </a:custGeom>
        </p:spPr>
        <p:txBody>
          <a:bodyPr wrap="square">
            <a:noAutofit/>
          </a:bodyPr>
          <a:lstStyle/>
          <a:p>
            <a:endParaRPr lang="id-ID"/>
          </a:p>
        </p:txBody>
      </p:sp>
    </p:spTree>
    <p:extLst>
      <p:ext uri="{BB962C8B-B14F-4D97-AF65-F5344CB8AC3E}">
        <p14:creationId xmlns:p14="http://schemas.microsoft.com/office/powerpoint/2010/main" val="729570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4726546" y="1867437"/>
            <a:ext cx="5718220" cy="3670478"/>
          </a:xfrm>
          <a:custGeom>
            <a:avLst/>
            <a:gdLst>
              <a:gd name="connsiteX0" fmla="*/ 0 w 5718220"/>
              <a:gd name="connsiteY0" fmla="*/ 0 h 3670478"/>
              <a:gd name="connsiteX1" fmla="*/ 5718220 w 5718220"/>
              <a:gd name="connsiteY1" fmla="*/ 0 h 3670478"/>
              <a:gd name="connsiteX2" fmla="*/ 5718220 w 5718220"/>
              <a:gd name="connsiteY2" fmla="*/ 3670478 h 3670478"/>
              <a:gd name="connsiteX3" fmla="*/ 0 w 5718220"/>
              <a:gd name="connsiteY3" fmla="*/ 3670478 h 3670478"/>
            </a:gdLst>
            <a:ahLst/>
            <a:cxnLst>
              <a:cxn ang="0">
                <a:pos x="connsiteX0" y="connsiteY0"/>
              </a:cxn>
              <a:cxn ang="0">
                <a:pos x="connsiteX1" y="connsiteY1"/>
              </a:cxn>
              <a:cxn ang="0">
                <a:pos x="connsiteX2" y="connsiteY2"/>
              </a:cxn>
              <a:cxn ang="0">
                <a:pos x="connsiteX3" y="connsiteY3"/>
              </a:cxn>
            </a:cxnLst>
            <a:rect l="l" t="t" r="r" b="b"/>
            <a:pathLst>
              <a:path w="5718220" h="3670478">
                <a:moveTo>
                  <a:pt x="0" y="0"/>
                </a:moveTo>
                <a:lnTo>
                  <a:pt x="5718220" y="0"/>
                </a:lnTo>
                <a:lnTo>
                  <a:pt x="5718220" y="3670478"/>
                </a:lnTo>
                <a:lnTo>
                  <a:pt x="0" y="3670478"/>
                </a:lnTo>
                <a:close/>
              </a:path>
            </a:pathLst>
          </a:custGeom>
        </p:spPr>
        <p:txBody>
          <a:bodyPr wrap="square">
            <a:noAutofit/>
          </a:bodyPr>
          <a:lstStyle/>
          <a:p>
            <a:endParaRPr lang="id-ID" dirty="0"/>
          </a:p>
        </p:txBody>
      </p:sp>
    </p:spTree>
    <p:extLst>
      <p:ext uri="{BB962C8B-B14F-4D97-AF65-F5344CB8AC3E}">
        <p14:creationId xmlns:p14="http://schemas.microsoft.com/office/powerpoint/2010/main" val="2813236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1009650" y="1238250"/>
            <a:ext cx="3257550" cy="4362450"/>
          </a:xfrm>
          <a:custGeom>
            <a:avLst/>
            <a:gdLst>
              <a:gd name="connsiteX0" fmla="*/ 0 w 3257550"/>
              <a:gd name="connsiteY0" fmla="*/ 0 h 4362450"/>
              <a:gd name="connsiteX1" fmla="*/ 3257550 w 3257550"/>
              <a:gd name="connsiteY1" fmla="*/ 0 h 4362450"/>
              <a:gd name="connsiteX2" fmla="*/ 3257550 w 3257550"/>
              <a:gd name="connsiteY2" fmla="*/ 4362450 h 4362450"/>
              <a:gd name="connsiteX3" fmla="*/ 0 w 3257550"/>
              <a:gd name="connsiteY3" fmla="*/ 4362450 h 4362450"/>
            </a:gdLst>
            <a:ahLst/>
            <a:cxnLst>
              <a:cxn ang="0">
                <a:pos x="connsiteX0" y="connsiteY0"/>
              </a:cxn>
              <a:cxn ang="0">
                <a:pos x="connsiteX1" y="connsiteY1"/>
              </a:cxn>
              <a:cxn ang="0">
                <a:pos x="connsiteX2" y="connsiteY2"/>
              </a:cxn>
              <a:cxn ang="0">
                <a:pos x="connsiteX3" y="connsiteY3"/>
              </a:cxn>
            </a:cxnLst>
            <a:rect l="l" t="t" r="r" b="b"/>
            <a:pathLst>
              <a:path w="3257550" h="4362450">
                <a:moveTo>
                  <a:pt x="0" y="0"/>
                </a:moveTo>
                <a:lnTo>
                  <a:pt x="3257550" y="0"/>
                </a:lnTo>
                <a:lnTo>
                  <a:pt x="3257550" y="4362450"/>
                </a:lnTo>
                <a:lnTo>
                  <a:pt x="0" y="4362450"/>
                </a:lnTo>
                <a:close/>
              </a:path>
            </a:pathLst>
          </a:custGeom>
        </p:spPr>
        <p:txBody>
          <a:bodyPr wrap="square">
            <a:noAutofit/>
          </a:bodyPr>
          <a:lstStyle/>
          <a:p>
            <a:endParaRPr lang="id-ID"/>
          </a:p>
        </p:txBody>
      </p:sp>
    </p:spTree>
    <p:extLst>
      <p:ext uri="{BB962C8B-B14F-4D97-AF65-F5344CB8AC3E}">
        <p14:creationId xmlns:p14="http://schemas.microsoft.com/office/powerpoint/2010/main" val="1068132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965916" y="1468193"/>
            <a:ext cx="4494727" cy="2524259"/>
          </a:xfrm>
          <a:custGeom>
            <a:avLst/>
            <a:gdLst>
              <a:gd name="connsiteX0" fmla="*/ 0 w 4494727"/>
              <a:gd name="connsiteY0" fmla="*/ 0 h 2524259"/>
              <a:gd name="connsiteX1" fmla="*/ 4494727 w 4494727"/>
              <a:gd name="connsiteY1" fmla="*/ 0 h 2524259"/>
              <a:gd name="connsiteX2" fmla="*/ 4494727 w 4494727"/>
              <a:gd name="connsiteY2" fmla="*/ 2524259 h 2524259"/>
              <a:gd name="connsiteX3" fmla="*/ 0 w 4494727"/>
              <a:gd name="connsiteY3" fmla="*/ 2524259 h 2524259"/>
            </a:gdLst>
            <a:ahLst/>
            <a:cxnLst>
              <a:cxn ang="0">
                <a:pos x="connsiteX0" y="connsiteY0"/>
              </a:cxn>
              <a:cxn ang="0">
                <a:pos x="connsiteX1" y="connsiteY1"/>
              </a:cxn>
              <a:cxn ang="0">
                <a:pos x="connsiteX2" y="connsiteY2"/>
              </a:cxn>
              <a:cxn ang="0">
                <a:pos x="connsiteX3" y="connsiteY3"/>
              </a:cxn>
            </a:cxnLst>
            <a:rect l="l" t="t" r="r" b="b"/>
            <a:pathLst>
              <a:path w="4494727" h="2524259">
                <a:moveTo>
                  <a:pt x="0" y="0"/>
                </a:moveTo>
                <a:lnTo>
                  <a:pt x="4494727" y="0"/>
                </a:lnTo>
                <a:lnTo>
                  <a:pt x="4494727" y="2524259"/>
                </a:lnTo>
                <a:lnTo>
                  <a:pt x="0" y="2524259"/>
                </a:lnTo>
                <a:close/>
              </a:path>
            </a:pathLst>
          </a:custGeom>
        </p:spPr>
        <p:txBody>
          <a:bodyPr wrap="square">
            <a:noAutofit/>
          </a:bodyPr>
          <a:lstStyle/>
          <a:p>
            <a:endParaRPr lang="id-ID"/>
          </a:p>
        </p:txBody>
      </p:sp>
    </p:spTree>
    <p:extLst>
      <p:ext uri="{BB962C8B-B14F-4D97-AF65-F5344CB8AC3E}">
        <p14:creationId xmlns:p14="http://schemas.microsoft.com/office/powerpoint/2010/main" val="3011308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10"/>
          <p:cNvSpPr>
            <a:spLocks noGrp="1"/>
          </p:cNvSpPr>
          <p:nvPr>
            <p:ph type="pic" sz="quarter" idx="10"/>
          </p:nvPr>
        </p:nvSpPr>
        <p:spPr>
          <a:xfrm>
            <a:off x="5475288" y="1824038"/>
            <a:ext cx="4630737" cy="2954337"/>
          </a:xfrm>
        </p:spPr>
        <p:txBody>
          <a:bodyPr/>
          <a:lstStyle/>
          <a:p>
            <a:endParaRPr lang="id-ID"/>
          </a:p>
        </p:txBody>
      </p:sp>
      <p:sp>
        <p:nvSpPr>
          <p:cNvPr id="7" name="Picture Placeholder 12"/>
          <p:cNvSpPr>
            <a:spLocks noGrp="1"/>
          </p:cNvSpPr>
          <p:nvPr>
            <p:ph type="pic" sz="quarter" idx="11"/>
          </p:nvPr>
        </p:nvSpPr>
        <p:spPr>
          <a:xfrm>
            <a:off x="9994900" y="2997200"/>
            <a:ext cx="1193800" cy="2082800"/>
          </a:xfrm>
        </p:spPr>
        <p:txBody>
          <a:bodyPr/>
          <a:lstStyle/>
          <a:p>
            <a:endParaRPr lang="id-ID"/>
          </a:p>
        </p:txBody>
      </p:sp>
    </p:spTree>
    <p:extLst>
      <p:ext uri="{BB962C8B-B14F-4D97-AF65-F5344CB8AC3E}">
        <p14:creationId xmlns:p14="http://schemas.microsoft.com/office/powerpoint/2010/main" val="3601796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219450" y="805337"/>
            <a:ext cx="3771900" cy="5505450"/>
          </a:xfrm>
          <a:custGeom>
            <a:avLst/>
            <a:gdLst>
              <a:gd name="connsiteX0" fmla="*/ 0 w 3771900"/>
              <a:gd name="connsiteY0" fmla="*/ 0 h 5505450"/>
              <a:gd name="connsiteX1" fmla="*/ 3771900 w 3771900"/>
              <a:gd name="connsiteY1" fmla="*/ 0 h 5505450"/>
              <a:gd name="connsiteX2" fmla="*/ 3771900 w 3771900"/>
              <a:gd name="connsiteY2" fmla="*/ 5505450 h 5505450"/>
              <a:gd name="connsiteX3" fmla="*/ 0 w 3771900"/>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3771900" h="5505450">
                <a:moveTo>
                  <a:pt x="0" y="0"/>
                </a:moveTo>
                <a:lnTo>
                  <a:pt x="3771900" y="0"/>
                </a:lnTo>
                <a:lnTo>
                  <a:pt x="3771900" y="5505450"/>
                </a:lnTo>
                <a:lnTo>
                  <a:pt x="0" y="5505450"/>
                </a:lnTo>
                <a:close/>
              </a:path>
            </a:pathLst>
          </a:custGeom>
        </p:spPr>
        <p:txBody>
          <a:bodyPr wrap="square">
            <a:noAutofit/>
          </a:bodyPr>
          <a:lstStyle/>
          <a:p>
            <a:endParaRPr lang="id-ID"/>
          </a:p>
        </p:txBody>
      </p:sp>
    </p:spTree>
    <p:extLst>
      <p:ext uri="{BB962C8B-B14F-4D97-AF65-F5344CB8AC3E}">
        <p14:creationId xmlns:p14="http://schemas.microsoft.com/office/powerpoint/2010/main" val="249483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00050" y="361950"/>
            <a:ext cx="4724400" cy="6153150"/>
          </a:xfrm>
          <a:custGeom>
            <a:avLst/>
            <a:gdLst>
              <a:gd name="connsiteX0" fmla="*/ 0 w 4724400"/>
              <a:gd name="connsiteY0" fmla="*/ 0 h 6153150"/>
              <a:gd name="connsiteX1" fmla="*/ 4724400 w 4724400"/>
              <a:gd name="connsiteY1" fmla="*/ 0 h 6153150"/>
              <a:gd name="connsiteX2" fmla="*/ 4724400 w 4724400"/>
              <a:gd name="connsiteY2" fmla="*/ 6153150 h 6153150"/>
              <a:gd name="connsiteX3" fmla="*/ 0 w 4724400"/>
              <a:gd name="connsiteY3" fmla="*/ 6153150 h 6153150"/>
            </a:gdLst>
            <a:ahLst/>
            <a:cxnLst>
              <a:cxn ang="0">
                <a:pos x="connsiteX0" y="connsiteY0"/>
              </a:cxn>
              <a:cxn ang="0">
                <a:pos x="connsiteX1" y="connsiteY1"/>
              </a:cxn>
              <a:cxn ang="0">
                <a:pos x="connsiteX2" y="connsiteY2"/>
              </a:cxn>
              <a:cxn ang="0">
                <a:pos x="connsiteX3" y="connsiteY3"/>
              </a:cxn>
            </a:cxnLst>
            <a:rect l="l" t="t" r="r" b="b"/>
            <a:pathLst>
              <a:path w="4724400" h="6153150">
                <a:moveTo>
                  <a:pt x="0" y="0"/>
                </a:moveTo>
                <a:lnTo>
                  <a:pt x="4724400" y="0"/>
                </a:lnTo>
                <a:lnTo>
                  <a:pt x="4724400" y="6153150"/>
                </a:lnTo>
                <a:lnTo>
                  <a:pt x="0" y="6153150"/>
                </a:lnTo>
                <a:close/>
              </a:path>
            </a:pathLst>
          </a:custGeom>
        </p:spPr>
        <p:txBody>
          <a:bodyPr wrap="square">
            <a:noAutofit/>
          </a:bodyPr>
          <a:lstStyle/>
          <a:p>
            <a:endParaRPr lang="id-ID"/>
          </a:p>
        </p:txBody>
      </p:sp>
      <p:sp>
        <p:nvSpPr>
          <p:cNvPr id="14" name="Picture Placeholder 13"/>
          <p:cNvSpPr>
            <a:spLocks noGrp="1"/>
          </p:cNvSpPr>
          <p:nvPr>
            <p:ph type="pic" sz="quarter" idx="11"/>
          </p:nvPr>
        </p:nvSpPr>
        <p:spPr>
          <a:xfrm>
            <a:off x="5314950" y="361950"/>
            <a:ext cx="2384140" cy="3105150"/>
          </a:xfrm>
          <a:custGeom>
            <a:avLst/>
            <a:gdLst>
              <a:gd name="connsiteX0" fmla="*/ 0 w 2384140"/>
              <a:gd name="connsiteY0" fmla="*/ 0 h 3105150"/>
              <a:gd name="connsiteX1" fmla="*/ 2384140 w 2384140"/>
              <a:gd name="connsiteY1" fmla="*/ 0 h 3105150"/>
              <a:gd name="connsiteX2" fmla="*/ 2384140 w 2384140"/>
              <a:gd name="connsiteY2" fmla="*/ 3105150 h 3105150"/>
              <a:gd name="connsiteX3" fmla="*/ 0 w 2384140"/>
              <a:gd name="connsiteY3" fmla="*/ 3105150 h 3105150"/>
            </a:gdLst>
            <a:ahLst/>
            <a:cxnLst>
              <a:cxn ang="0">
                <a:pos x="connsiteX0" y="connsiteY0"/>
              </a:cxn>
              <a:cxn ang="0">
                <a:pos x="connsiteX1" y="connsiteY1"/>
              </a:cxn>
              <a:cxn ang="0">
                <a:pos x="connsiteX2" y="connsiteY2"/>
              </a:cxn>
              <a:cxn ang="0">
                <a:pos x="connsiteX3" y="connsiteY3"/>
              </a:cxn>
            </a:cxnLst>
            <a:rect l="l" t="t" r="r" b="b"/>
            <a:pathLst>
              <a:path w="2384140" h="3105150">
                <a:moveTo>
                  <a:pt x="0" y="0"/>
                </a:moveTo>
                <a:lnTo>
                  <a:pt x="2384140" y="0"/>
                </a:lnTo>
                <a:lnTo>
                  <a:pt x="2384140" y="3105150"/>
                </a:lnTo>
                <a:lnTo>
                  <a:pt x="0" y="3105150"/>
                </a:lnTo>
                <a:close/>
              </a:path>
            </a:pathLst>
          </a:custGeom>
        </p:spPr>
        <p:txBody>
          <a:bodyPr wrap="square">
            <a:noAutofit/>
          </a:bodyPr>
          <a:lstStyle/>
          <a:p>
            <a:endParaRPr lang="id-ID"/>
          </a:p>
        </p:txBody>
      </p:sp>
      <p:sp>
        <p:nvSpPr>
          <p:cNvPr id="16" name="Picture Placeholder 15"/>
          <p:cNvSpPr>
            <a:spLocks noGrp="1"/>
          </p:cNvSpPr>
          <p:nvPr>
            <p:ph type="pic" sz="quarter" idx="12"/>
          </p:nvPr>
        </p:nvSpPr>
        <p:spPr>
          <a:xfrm>
            <a:off x="7889590" y="361950"/>
            <a:ext cx="2384140" cy="3105150"/>
          </a:xfrm>
          <a:custGeom>
            <a:avLst/>
            <a:gdLst>
              <a:gd name="connsiteX0" fmla="*/ 0 w 2384140"/>
              <a:gd name="connsiteY0" fmla="*/ 0 h 3105150"/>
              <a:gd name="connsiteX1" fmla="*/ 2384140 w 2384140"/>
              <a:gd name="connsiteY1" fmla="*/ 0 h 3105150"/>
              <a:gd name="connsiteX2" fmla="*/ 2384140 w 2384140"/>
              <a:gd name="connsiteY2" fmla="*/ 3105150 h 3105150"/>
              <a:gd name="connsiteX3" fmla="*/ 0 w 2384140"/>
              <a:gd name="connsiteY3" fmla="*/ 3105150 h 3105150"/>
            </a:gdLst>
            <a:ahLst/>
            <a:cxnLst>
              <a:cxn ang="0">
                <a:pos x="connsiteX0" y="connsiteY0"/>
              </a:cxn>
              <a:cxn ang="0">
                <a:pos x="connsiteX1" y="connsiteY1"/>
              </a:cxn>
              <a:cxn ang="0">
                <a:pos x="connsiteX2" y="connsiteY2"/>
              </a:cxn>
              <a:cxn ang="0">
                <a:pos x="connsiteX3" y="connsiteY3"/>
              </a:cxn>
            </a:cxnLst>
            <a:rect l="l" t="t" r="r" b="b"/>
            <a:pathLst>
              <a:path w="2384140" h="3105150">
                <a:moveTo>
                  <a:pt x="0" y="0"/>
                </a:moveTo>
                <a:lnTo>
                  <a:pt x="2384140" y="0"/>
                </a:lnTo>
                <a:lnTo>
                  <a:pt x="2384140" y="3105150"/>
                </a:lnTo>
                <a:lnTo>
                  <a:pt x="0" y="3105150"/>
                </a:lnTo>
                <a:close/>
              </a:path>
            </a:pathLst>
          </a:custGeom>
        </p:spPr>
        <p:txBody>
          <a:bodyPr wrap="square">
            <a:noAutofit/>
          </a:bodyPr>
          <a:lstStyle/>
          <a:p>
            <a:endParaRPr lang="id-ID"/>
          </a:p>
        </p:txBody>
      </p:sp>
    </p:spTree>
    <p:extLst>
      <p:ext uri="{BB962C8B-B14F-4D97-AF65-F5344CB8AC3E}">
        <p14:creationId xmlns:p14="http://schemas.microsoft.com/office/powerpoint/2010/main" val="613041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3676650" cy="6858000"/>
          </a:xfrm>
          <a:custGeom>
            <a:avLst/>
            <a:gdLst>
              <a:gd name="connsiteX0" fmla="*/ 0 w 3676650"/>
              <a:gd name="connsiteY0" fmla="*/ 0 h 6858000"/>
              <a:gd name="connsiteX1" fmla="*/ 3676650 w 3676650"/>
              <a:gd name="connsiteY1" fmla="*/ 0 h 6858000"/>
              <a:gd name="connsiteX2" fmla="*/ 3676650 w 3676650"/>
              <a:gd name="connsiteY2" fmla="*/ 6858000 h 6858000"/>
              <a:gd name="connsiteX3" fmla="*/ 0 w 3676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6650" h="6858000">
                <a:moveTo>
                  <a:pt x="0" y="0"/>
                </a:moveTo>
                <a:lnTo>
                  <a:pt x="3676650" y="0"/>
                </a:lnTo>
                <a:lnTo>
                  <a:pt x="3676650" y="6858000"/>
                </a:lnTo>
                <a:lnTo>
                  <a:pt x="0" y="6858000"/>
                </a:lnTo>
                <a:close/>
              </a:path>
            </a:pathLst>
          </a:custGeom>
        </p:spPr>
        <p:txBody>
          <a:bodyPr wrap="square">
            <a:noAutofit/>
          </a:bodyPr>
          <a:lstStyle/>
          <a:p>
            <a:endParaRPr lang="id-ID"/>
          </a:p>
        </p:txBody>
      </p:sp>
      <p:sp>
        <p:nvSpPr>
          <p:cNvPr id="14" name="Picture Placeholder 13"/>
          <p:cNvSpPr>
            <a:spLocks noGrp="1"/>
          </p:cNvSpPr>
          <p:nvPr>
            <p:ph type="pic" sz="quarter" idx="11"/>
          </p:nvPr>
        </p:nvSpPr>
        <p:spPr>
          <a:xfrm>
            <a:off x="2810244" y="1323975"/>
            <a:ext cx="2257055" cy="4210050"/>
          </a:xfrm>
          <a:custGeom>
            <a:avLst/>
            <a:gdLst>
              <a:gd name="connsiteX0" fmla="*/ 0 w 3676650"/>
              <a:gd name="connsiteY0" fmla="*/ 0 h 6858000"/>
              <a:gd name="connsiteX1" fmla="*/ 3676650 w 3676650"/>
              <a:gd name="connsiteY1" fmla="*/ 0 h 6858000"/>
              <a:gd name="connsiteX2" fmla="*/ 3676650 w 3676650"/>
              <a:gd name="connsiteY2" fmla="*/ 6858000 h 6858000"/>
              <a:gd name="connsiteX3" fmla="*/ 0 w 3676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6650" h="6858000">
                <a:moveTo>
                  <a:pt x="0" y="0"/>
                </a:moveTo>
                <a:lnTo>
                  <a:pt x="3676650" y="0"/>
                </a:lnTo>
                <a:lnTo>
                  <a:pt x="3676650" y="6858000"/>
                </a:lnTo>
                <a:lnTo>
                  <a:pt x="0" y="6858000"/>
                </a:lnTo>
                <a:close/>
              </a:path>
            </a:pathLst>
          </a:custGeom>
        </p:spPr>
        <p:txBody>
          <a:bodyPr wrap="square">
            <a:noAutofit/>
          </a:bodyPr>
          <a:lstStyle/>
          <a:p>
            <a:endParaRPr lang="id-ID"/>
          </a:p>
        </p:txBody>
      </p:sp>
      <p:sp>
        <p:nvSpPr>
          <p:cNvPr id="15" name="Picture Placeholder 14"/>
          <p:cNvSpPr>
            <a:spLocks noGrp="1"/>
          </p:cNvSpPr>
          <p:nvPr>
            <p:ph type="pic" sz="quarter" idx="12"/>
          </p:nvPr>
        </p:nvSpPr>
        <p:spPr>
          <a:xfrm>
            <a:off x="4600946" y="1800225"/>
            <a:ext cx="1690238" cy="3152775"/>
          </a:xfrm>
          <a:custGeom>
            <a:avLst/>
            <a:gdLst>
              <a:gd name="connsiteX0" fmla="*/ 0 w 3676650"/>
              <a:gd name="connsiteY0" fmla="*/ 0 h 6858000"/>
              <a:gd name="connsiteX1" fmla="*/ 3676650 w 3676650"/>
              <a:gd name="connsiteY1" fmla="*/ 0 h 6858000"/>
              <a:gd name="connsiteX2" fmla="*/ 3676650 w 3676650"/>
              <a:gd name="connsiteY2" fmla="*/ 6858000 h 6858000"/>
              <a:gd name="connsiteX3" fmla="*/ 0 w 3676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76650" h="6858000">
                <a:moveTo>
                  <a:pt x="0" y="0"/>
                </a:moveTo>
                <a:lnTo>
                  <a:pt x="3676650" y="0"/>
                </a:lnTo>
                <a:lnTo>
                  <a:pt x="3676650"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41651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2469717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4667250" cy="6858000"/>
          </a:xfrm>
          <a:custGeom>
            <a:avLst/>
            <a:gdLst>
              <a:gd name="connsiteX0" fmla="*/ 0 w 4667250"/>
              <a:gd name="connsiteY0" fmla="*/ 0 h 6858000"/>
              <a:gd name="connsiteX1" fmla="*/ 4667250 w 4667250"/>
              <a:gd name="connsiteY1" fmla="*/ 0 h 6858000"/>
              <a:gd name="connsiteX2" fmla="*/ 4667250 w 4667250"/>
              <a:gd name="connsiteY2" fmla="*/ 6858000 h 6858000"/>
              <a:gd name="connsiteX3" fmla="*/ 0 w 4667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67250" h="6858000">
                <a:moveTo>
                  <a:pt x="0" y="0"/>
                </a:moveTo>
                <a:lnTo>
                  <a:pt x="4667250" y="0"/>
                </a:lnTo>
                <a:lnTo>
                  <a:pt x="4667250" y="6858000"/>
                </a:lnTo>
                <a:lnTo>
                  <a:pt x="0" y="6858000"/>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4972050" y="4972050"/>
            <a:ext cx="4838700" cy="1885950"/>
          </a:xfrm>
          <a:custGeom>
            <a:avLst/>
            <a:gdLst>
              <a:gd name="connsiteX0" fmla="*/ 0 w 4838700"/>
              <a:gd name="connsiteY0" fmla="*/ 0 h 1885950"/>
              <a:gd name="connsiteX1" fmla="*/ 4838700 w 4838700"/>
              <a:gd name="connsiteY1" fmla="*/ 0 h 1885950"/>
              <a:gd name="connsiteX2" fmla="*/ 4838700 w 4838700"/>
              <a:gd name="connsiteY2" fmla="*/ 1885950 h 1885950"/>
              <a:gd name="connsiteX3" fmla="*/ 0 w 4838700"/>
              <a:gd name="connsiteY3" fmla="*/ 1885950 h 1885950"/>
            </a:gdLst>
            <a:ahLst/>
            <a:cxnLst>
              <a:cxn ang="0">
                <a:pos x="connsiteX0" y="connsiteY0"/>
              </a:cxn>
              <a:cxn ang="0">
                <a:pos x="connsiteX1" y="connsiteY1"/>
              </a:cxn>
              <a:cxn ang="0">
                <a:pos x="connsiteX2" y="connsiteY2"/>
              </a:cxn>
              <a:cxn ang="0">
                <a:pos x="connsiteX3" y="connsiteY3"/>
              </a:cxn>
            </a:cxnLst>
            <a:rect l="l" t="t" r="r" b="b"/>
            <a:pathLst>
              <a:path w="4838700" h="1885950">
                <a:moveTo>
                  <a:pt x="0" y="0"/>
                </a:moveTo>
                <a:lnTo>
                  <a:pt x="4838700" y="0"/>
                </a:lnTo>
                <a:lnTo>
                  <a:pt x="4838700" y="1885950"/>
                </a:lnTo>
                <a:lnTo>
                  <a:pt x="0" y="1885950"/>
                </a:lnTo>
                <a:close/>
              </a:path>
            </a:pathLst>
          </a:custGeom>
        </p:spPr>
        <p:txBody>
          <a:bodyPr wrap="square">
            <a:noAutofit/>
          </a:bodyPr>
          <a:lstStyle/>
          <a:p>
            <a:endParaRPr lang="id-ID"/>
          </a:p>
        </p:txBody>
      </p:sp>
    </p:spTree>
    <p:extLst>
      <p:ext uri="{BB962C8B-B14F-4D97-AF65-F5344CB8AC3E}">
        <p14:creationId xmlns:p14="http://schemas.microsoft.com/office/powerpoint/2010/main" val="1435720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410450" y="533400"/>
            <a:ext cx="3600450" cy="5848350"/>
          </a:xfrm>
          <a:custGeom>
            <a:avLst/>
            <a:gdLst>
              <a:gd name="connsiteX0" fmla="*/ 0 w 3600450"/>
              <a:gd name="connsiteY0" fmla="*/ 0 h 5848350"/>
              <a:gd name="connsiteX1" fmla="*/ 3600450 w 3600450"/>
              <a:gd name="connsiteY1" fmla="*/ 0 h 5848350"/>
              <a:gd name="connsiteX2" fmla="*/ 3600450 w 3600450"/>
              <a:gd name="connsiteY2" fmla="*/ 5848350 h 5848350"/>
              <a:gd name="connsiteX3" fmla="*/ 0 w 3600450"/>
              <a:gd name="connsiteY3" fmla="*/ 5848350 h 5848350"/>
            </a:gdLst>
            <a:ahLst/>
            <a:cxnLst>
              <a:cxn ang="0">
                <a:pos x="connsiteX0" y="connsiteY0"/>
              </a:cxn>
              <a:cxn ang="0">
                <a:pos x="connsiteX1" y="connsiteY1"/>
              </a:cxn>
              <a:cxn ang="0">
                <a:pos x="connsiteX2" y="connsiteY2"/>
              </a:cxn>
              <a:cxn ang="0">
                <a:pos x="connsiteX3" y="connsiteY3"/>
              </a:cxn>
            </a:cxnLst>
            <a:rect l="l" t="t" r="r" b="b"/>
            <a:pathLst>
              <a:path w="3600450" h="5848350">
                <a:moveTo>
                  <a:pt x="0" y="0"/>
                </a:moveTo>
                <a:lnTo>
                  <a:pt x="3600450" y="0"/>
                </a:lnTo>
                <a:lnTo>
                  <a:pt x="3600450" y="5848350"/>
                </a:lnTo>
                <a:lnTo>
                  <a:pt x="0" y="5848350"/>
                </a:lnTo>
                <a:close/>
              </a:path>
            </a:pathLst>
          </a:custGeom>
        </p:spPr>
        <p:txBody>
          <a:bodyPr wrap="square">
            <a:noAutofit/>
          </a:bodyPr>
          <a:lstStyle/>
          <a:p>
            <a:endParaRPr lang="id-ID"/>
          </a:p>
        </p:txBody>
      </p:sp>
    </p:spTree>
    <p:extLst>
      <p:ext uri="{BB962C8B-B14F-4D97-AF65-F5344CB8AC3E}">
        <p14:creationId xmlns:p14="http://schemas.microsoft.com/office/powerpoint/2010/main" val="1134493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286500" y="304800"/>
            <a:ext cx="5581650" cy="6229350"/>
          </a:xfrm>
          <a:custGeom>
            <a:avLst/>
            <a:gdLst>
              <a:gd name="connsiteX0" fmla="*/ 0 w 5581650"/>
              <a:gd name="connsiteY0" fmla="*/ 0 h 6229350"/>
              <a:gd name="connsiteX1" fmla="*/ 5581650 w 5581650"/>
              <a:gd name="connsiteY1" fmla="*/ 0 h 6229350"/>
              <a:gd name="connsiteX2" fmla="*/ 5581650 w 5581650"/>
              <a:gd name="connsiteY2" fmla="*/ 6229350 h 6229350"/>
              <a:gd name="connsiteX3" fmla="*/ 0 w 5581650"/>
              <a:gd name="connsiteY3" fmla="*/ 6229350 h 6229350"/>
            </a:gdLst>
            <a:ahLst/>
            <a:cxnLst>
              <a:cxn ang="0">
                <a:pos x="connsiteX0" y="connsiteY0"/>
              </a:cxn>
              <a:cxn ang="0">
                <a:pos x="connsiteX1" y="connsiteY1"/>
              </a:cxn>
              <a:cxn ang="0">
                <a:pos x="connsiteX2" y="connsiteY2"/>
              </a:cxn>
              <a:cxn ang="0">
                <a:pos x="connsiteX3" y="connsiteY3"/>
              </a:cxn>
            </a:cxnLst>
            <a:rect l="l" t="t" r="r" b="b"/>
            <a:pathLst>
              <a:path w="5581650" h="6229350">
                <a:moveTo>
                  <a:pt x="0" y="0"/>
                </a:moveTo>
                <a:lnTo>
                  <a:pt x="5581650" y="0"/>
                </a:lnTo>
                <a:lnTo>
                  <a:pt x="5581650" y="6229350"/>
                </a:lnTo>
                <a:lnTo>
                  <a:pt x="0" y="6229350"/>
                </a:lnTo>
                <a:close/>
              </a:path>
            </a:pathLst>
          </a:custGeom>
        </p:spPr>
        <p:txBody>
          <a:bodyPr wrap="square">
            <a:noAutofit/>
          </a:bodyPr>
          <a:lstStyle/>
          <a:p>
            <a:endParaRPr lang="id-ID"/>
          </a:p>
        </p:txBody>
      </p:sp>
    </p:spTree>
    <p:extLst>
      <p:ext uri="{BB962C8B-B14F-4D97-AF65-F5344CB8AC3E}">
        <p14:creationId xmlns:p14="http://schemas.microsoft.com/office/powerpoint/2010/main" val="221934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1485900"/>
            <a:ext cx="5334000" cy="3752850"/>
          </a:xfrm>
          <a:custGeom>
            <a:avLst/>
            <a:gdLst>
              <a:gd name="connsiteX0" fmla="*/ 0 w 5334000"/>
              <a:gd name="connsiteY0" fmla="*/ 0 h 3752850"/>
              <a:gd name="connsiteX1" fmla="*/ 5334000 w 5334000"/>
              <a:gd name="connsiteY1" fmla="*/ 0 h 3752850"/>
              <a:gd name="connsiteX2" fmla="*/ 5334000 w 5334000"/>
              <a:gd name="connsiteY2" fmla="*/ 3752850 h 3752850"/>
              <a:gd name="connsiteX3" fmla="*/ 0 w 5334000"/>
              <a:gd name="connsiteY3" fmla="*/ 3752850 h 3752850"/>
            </a:gdLst>
            <a:ahLst/>
            <a:cxnLst>
              <a:cxn ang="0">
                <a:pos x="connsiteX0" y="connsiteY0"/>
              </a:cxn>
              <a:cxn ang="0">
                <a:pos x="connsiteX1" y="connsiteY1"/>
              </a:cxn>
              <a:cxn ang="0">
                <a:pos x="connsiteX2" y="connsiteY2"/>
              </a:cxn>
              <a:cxn ang="0">
                <a:pos x="connsiteX3" y="connsiteY3"/>
              </a:cxn>
            </a:cxnLst>
            <a:rect l="l" t="t" r="r" b="b"/>
            <a:pathLst>
              <a:path w="5334000" h="3752850">
                <a:moveTo>
                  <a:pt x="0" y="0"/>
                </a:moveTo>
                <a:lnTo>
                  <a:pt x="5334000" y="0"/>
                </a:lnTo>
                <a:lnTo>
                  <a:pt x="5334000" y="3752850"/>
                </a:lnTo>
                <a:lnTo>
                  <a:pt x="0" y="3752850"/>
                </a:lnTo>
                <a:close/>
              </a:path>
            </a:pathLst>
          </a:custGeom>
        </p:spPr>
        <p:txBody>
          <a:bodyPr wrap="square">
            <a:noAutofit/>
          </a:bodyPr>
          <a:lstStyle/>
          <a:p>
            <a:endParaRPr lang="id-ID"/>
          </a:p>
        </p:txBody>
      </p:sp>
      <p:sp>
        <p:nvSpPr>
          <p:cNvPr id="12" name="Picture Placeholder 11"/>
          <p:cNvSpPr>
            <a:spLocks noGrp="1"/>
          </p:cNvSpPr>
          <p:nvPr>
            <p:ph type="pic" sz="quarter" idx="11"/>
          </p:nvPr>
        </p:nvSpPr>
        <p:spPr>
          <a:xfrm>
            <a:off x="5334000" y="1485900"/>
            <a:ext cx="3295650" cy="3752850"/>
          </a:xfrm>
          <a:custGeom>
            <a:avLst/>
            <a:gdLst>
              <a:gd name="connsiteX0" fmla="*/ 0 w 5334000"/>
              <a:gd name="connsiteY0" fmla="*/ 0 h 3752850"/>
              <a:gd name="connsiteX1" fmla="*/ 5334000 w 5334000"/>
              <a:gd name="connsiteY1" fmla="*/ 0 h 3752850"/>
              <a:gd name="connsiteX2" fmla="*/ 5334000 w 5334000"/>
              <a:gd name="connsiteY2" fmla="*/ 3752850 h 3752850"/>
              <a:gd name="connsiteX3" fmla="*/ 0 w 5334000"/>
              <a:gd name="connsiteY3" fmla="*/ 3752850 h 3752850"/>
            </a:gdLst>
            <a:ahLst/>
            <a:cxnLst>
              <a:cxn ang="0">
                <a:pos x="connsiteX0" y="connsiteY0"/>
              </a:cxn>
              <a:cxn ang="0">
                <a:pos x="connsiteX1" y="connsiteY1"/>
              </a:cxn>
              <a:cxn ang="0">
                <a:pos x="connsiteX2" y="connsiteY2"/>
              </a:cxn>
              <a:cxn ang="0">
                <a:pos x="connsiteX3" y="connsiteY3"/>
              </a:cxn>
            </a:cxnLst>
            <a:rect l="l" t="t" r="r" b="b"/>
            <a:pathLst>
              <a:path w="5334000" h="3752850">
                <a:moveTo>
                  <a:pt x="0" y="0"/>
                </a:moveTo>
                <a:lnTo>
                  <a:pt x="5334000" y="0"/>
                </a:lnTo>
                <a:lnTo>
                  <a:pt x="5334000" y="3752850"/>
                </a:lnTo>
                <a:lnTo>
                  <a:pt x="0" y="3752850"/>
                </a:lnTo>
                <a:close/>
              </a:path>
            </a:pathLst>
          </a:custGeom>
        </p:spPr>
        <p:txBody>
          <a:bodyPr wrap="square">
            <a:noAutofit/>
          </a:bodyPr>
          <a:lstStyle/>
          <a:p>
            <a:endParaRPr lang="id-ID"/>
          </a:p>
        </p:txBody>
      </p:sp>
    </p:spTree>
    <p:extLst>
      <p:ext uri="{BB962C8B-B14F-4D97-AF65-F5344CB8AC3E}">
        <p14:creationId xmlns:p14="http://schemas.microsoft.com/office/powerpoint/2010/main" val="22731081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6267450" y="0"/>
            <a:ext cx="5924550" cy="6858000"/>
          </a:xfrm>
        </p:spPr>
        <p:txBody>
          <a:bodyPr/>
          <a:lstStyle/>
          <a:p>
            <a:endParaRPr lang="id-ID"/>
          </a:p>
        </p:txBody>
      </p:sp>
    </p:spTree>
    <p:extLst>
      <p:ext uri="{BB962C8B-B14F-4D97-AF65-F5344CB8AC3E}">
        <p14:creationId xmlns:p14="http://schemas.microsoft.com/office/powerpoint/2010/main" val="2442957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924550" cy="6858000"/>
          </a:xfrm>
        </p:spPr>
        <p:txBody>
          <a:bodyPr/>
          <a:lstStyle/>
          <a:p>
            <a:endParaRPr lang="id-ID"/>
          </a:p>
        </p:txBody>
      </p:sp>
    </p:spTree>
    <p:extLst>
      <p:ext uri="{BB962C8B-B14F-4D97-AF65-F5344CB8AC3E}">
        <p14:creationId xmlns:p14="http://schemas.microsoft.com/office/powerpoint/2010/main" val="2413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029200" y="0"/>
            <a:ext cx="3581400" cy="3429000"/>
          </a:xfrm>
          <a:custGeom>
            <a:avLst/>
            <a:gdLst>
              <a:gd name="connsiteX0" fmla="*/ 0 w 3581400"/>
              <a:gd name="connsiteY0" fmla="*/ 0 h 3429000"/>
              <a:gd name="connsiteX1" fmla="*/ 3581400 w 3581400"/>
              <a:gd name="connsiteY1" fmla="*/ 0 h 3429000"/>
              <a:gd name="connsiteX2" fmla="*/ 3581400 w 3581400"/>
              <a:gd name="connsiteY2" fmla="*/ 3429000 h 3429000"/>
              <a:gd name="connsiteX3" fmla="*/ 0 w 3581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81400" h="3429000">
                <a:moveTo>
                  <a:pt x="0" y="0"/>
                </a:moveTo>
                <a:lnTo>
                  <a:pt x="3581400" y="0"/>
                </a:lnTo>
                <a:lnTo>
                  <a:pt x="3581400" y="3429000"/>
                </a:lnTo>
                <a:lnTo>
                  <a:pt x="0" y="3429000"/>
                </a:lnTo>
                <a:close/>
              </a:path>
            </a:pathLst>
          </a:custGeom>
        </p:spPr>
        <p:txBody>
          <a:bodyPr wrap="square">
            <a:noAutofit/>
          </a:bodyPr>
          <a:lstStyle/>
          <a:p>
            <a:endParaRPr lang="id-ID"/>
          </a:p>
        </p:txBody>
      </p:sp>
      <p:sp>
        <p:nvSpPr>
          <p:cNvPr id="14" name="Picture Placeholder 13"/>
          <p:cNvSpPr>
            <a:spLocks noGrp="1"/>
          </p:cNvSpPr>
          <p:nvPr>
            <p:ph type="pic" sz="quarter" idx="11"/>
          </p:nvPr>
        </p:nvSpPr>
        <p:spPr>
          <a:xfrm>
            <a:off x="8610600" y="0"/>
            <a:ext cx="3581400" cy="3429000"/>
          </a:xfrm>
          <a:custGeom>
            <a:avLst/>
            <a:gdLst>
              <a:gd name="connsiteX0" fmla="*/ 0 w 3581400"/>
              <a:gd name="connsiteY0" fmla="*/ 0 h 3429000"/>
              <a:gd name="connsiteX1" fmla="*/ 3581400 w 3581400"/>
              <a:gd name="connsiteY1" fmla="*/ 0 h 3429000"/>
              <a:gd name="connsiteX2" fmla="*/ 3581400 w 3581400"/>
              <a:gd name="connsiteY2" fmla="*/ 3429000 h 3429000"/>
              <a:gd name="connsiteX3" fmla="*/ 0 w 3581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81400" h="3429000">
                <a:moveTo>
                  <a:pt x="0" y="0"/>
                </a:moveTo>
                <a:lnTo>
                  <a:pt x="3581400" y="0"/>
                </a:lnTo>
                <a:lnTo>
                  <a:pt x="3581400" y="3429000"/>
                </a:lnTo>
                <a:lnTo>
                  <a:pt x="0" y="3429000"/>
                </a:lnTo>
                <a:close/>
              </a:path>
            </a:pathLst>
          </a:custGeom>
        </p:spPr>
        <p:txBody>
          <a:bodyPr wrap="square">
            <a:noAutofit/>
          </a:bodyPr>
          <a:lstStyle/>
          <a:p>
            <a:endParaRPr lang="id-ID"/>
          </a:p>
        </p:txBody>
      </p:sp>
      <p:sp>
        <p:nvSpPr>
          <p:cNvPr id="15" name="Picture Placeholder 14"/>
          <p:cNvSpPr>
            <a:spLocks noGrp="1"/>
          </p:cNvSpPr>
          <p:nvPr>
            <p:ph type="pic" sz="quarter" idx="12"/>
          </p:nvPr>
        </p:nvSpPr>
        <p:spPr>
          <a:xfrm>
            <a:off x="8610600" y="3429000"/>
            <a:ext cx="3581400" cy="3429000"/>
          </a:xfrm>
          <a:custGeom>
            <a:avLst/>
            <a:gdLst>
              <a:gd name="connsiteX0" fmla="*/ 0 w 3581400"/>
              <a:gd name="connsiteY0" fmla="*/ 0 h 3429000"/>
              <a:gd name="connsiteX1" fmla="*/ 3581400 w 3581400"/>
              <a:gd name="connsiteY1" fmla="*/ 0 h 3429000"/>
              <a:gd name="connsiteX2" fmla="*/ 3581400 w 3581400"/>
              <a:gd name="connsiteY2" fmla="*/ 3429000 h 3429000"/>
              <a:gd name="connsiteX3" fmla="*/ 0 w 35814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81400" h="3429000">
                <a:moveTo>
                  <a:pt x="0" y="0"/>
                </a:moveTo>
                <a:lnTo>
                  <a:pt x="3581400" y="0"/>
                </a:lnTo>
                <a:lnTo>
                  <a:pt x="3581400" y="3429000"/>
                </a:lnTo>
                <a:lnTo>
                  <a:pt x="0" y="3429000"/>
                </a:lnTo>
                <a:close/>
              </a:path>
            </a:pathLst>
          </a:custGeom>
        </p:spPr>
        <p:txBody>
          <a:bodyPr wrap="square">
            <a:noAutofit/>
          </a:bodyPr>
          <a:lstStyle/>
          <a:p>
            <a:endParaRPr lang="id-ID"/>
          </a:p>
        </p:txBody>
      </p:sp>
    </p:spTree>
    <p:extLst>
      <p:ext uri="{BB962C8B-B14F-4D97-AF65-F5344CB8AC3E}">
        <p14:creationId xmlns:p14="http://schemas.microsoft.com/office/powerpoint/2010/main" val="4181356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3657600" cy="6858000"/>
          </a:xfrm>
          <a:custGeom>
            <a:avLst/>
            <a:gdLst>
              <a:gd name="connsiteX0" fmla="*/ 0 w 3657600"/>
              <a:gd name="connsiteY0" fmla="*/ 0 h 6858000"/>
              <a:gd name="connsiteX1" fmla="*/ 3657600 w 3657600"/>
              <a:gd name="connsiteY1" fmla="*/ 0 h 6858000"/>
              <a:gd name="connsiteX2" fmla="*/ 3657600 w 3657600"/>
              <a:gd name="connsiteY2" fmla="*/ 6858000 h 6858000"/>
              <a:gd name="connsiteX3" fmla="*/ 0 w 3657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57600" h="6858000">
                <a:moveTo>
                  <a:pt x="0" y="0"/>
                </a:moveTo>
                <a:lnTo>
                  <a:pt x="3657600" y="0"/>
                </a:lnTo>
                <a:lnTo>
                  <a:pt x="3657600" y="6858000"/>
                </a:lnTo>
                <a:lnTo>
                  <a:pt x="0" y="6858000"/>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3657599" y="0"/>
            <a:ext cx="4281715" cy="2554514"/>
          </a:xfrm>
          <a:custGeom>
            <a:avLst/>
            <a:gdLst>
              <a:gd name="connsiteX0" fmla="*/ 0 w 4281715"/>
              <a:gd name="connsiteY0" fmla="*/ 0 h 2554514"/>
              <a:gd name="connsiteX1" fmla="*/ 4281715 w 4281715"/>
              <a:gd name="connsiteY1" fmla="*/ 0 h 2554514"/>
              <a:gd name="connsiteX2" fmla="*/ 4281715 w 4281715"/>
              <a:gd name="connsiteY2" fmla="*/ 2554514 h 2554514"/>
              <a:gd name="connsiteX3" fmla="*/ 0 w 4281715"/>
              <a:gd name="connsiteY3" fmla="*/ 2554514 h 2554514"/>
            </a:gdLst>
            <a:ahLst/>
            <a:cxnLst>
              <a:cxn ang="0">
                <a:pos x="connsiteX0" y="connsiteY0"/>
              </a:cxn>
              <a:cxn ang="0">
                <a:pos x="connsiteX1" y="connsiteY1"/>
              </a:cxn>
              <a:cxn ang="0">
                <a:pos x="connsiteX2" y="connsiteY2"/>
              </a:cxn>
              <a:cxn ang="0">
                <a:pos x="connsiteX3" y="connsiteY3"/>
              </a:cxn>
            </a:cxnLst>
            <a:rect l="l" t="t" r="r" b="b"/>
            <a:pathLst>
              <a:path w="4281715" h="2554514">
                <a:moveTo>
                  <a:pt x="0" y="0"/>
                </a:moveTo>
                <a:lnTo>
                  <a:pt x="4281715" y="0"/>
                </a:lnTo>
                <a:lnTo>
                  <a:pt x="4281715" y="2554514"/>
                </a:lnTo>
                <a:lnTo>
                  <a:pt x="0" y="2554514"/>
                </a:lnTo>
                <a:close/>
              </a:path>
            </a:pathLst>
          </a:custGeom>
        </p:spPr>
        <p:txBody>
          <a:bodyPr wrap="square">
            <a:noAutofit/>
          </a:bodyPr>
          <a:lstStyle/>
          <a:p>
            <a:endParaRPr lang="id-ID"/>
          </a:p>
        </p:txBody>
      </p:sp>
    </p:spTree>
    <p:extLst>
      <p:ext uri="{BB962C8B-B14F-4D97-AF65-F5344CB8AC3E}">
        <p14:creationId xmlns:p14="http://schemas.microsoft.com/office/powerpoint/2010/main" val="26276023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9A52C3-5DDC-4D32-8B23-B019118BB087}" type="datetimeFigureOut">
              <a:rPr lang="id-ID" smtClean="0"/>
              <a:t>24/12/2021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972360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9A52C3-5DDC-4D32-8B23-B019118BB087}" type="datetimeFigureOut">
              <a:rPr lang="id-ID" smtClean="0"/>
              <a:t>24/12/2021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422761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CE9A52C3-5DDC-4D32-8B23-B019118BB087}" type="datetimeFigureOut">
              <a:rPr lang="id-ID" smtClean="0"/>
              <a:t>24/12/2021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29116519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CE9A52C3-5DDC-4D32-8B23-B019118BB087}" type="datetimeFigureOut">
              <a:rPr lang="id-ID" smtClean="0"/>
              <a:t>24/12/2021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41627416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CE9A52C3-5DDC-4D32-8B23-B019118BB087}" type="datetimeFigureOut">
              <a:rPr lang="id-ID" smtClean="0"/>
              <a:t>24/12/2021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13757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9A52C3-5DDC-4D32-8B23-B019118BB087}" type="datetimeFigureOut">
              <a:rPr lang="id-ID" smtClean="0"/>
              <a:t>24/12/2021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6388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CE9A52C3-5DDC-4D32-8B23-B019118BB087}" type="datetimeFigureOut">
              <a:rPr lang="id-ID" smtClean="0"/>
              <a:t>24/12/2021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275367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CE9A52C3-5DDC-4D32-8B23-B019118BB087}" type="datetimeFigureOut">
              <a:rPr lang="id-ID" smtClean="0"/>
              <a:t>24/12/2021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155112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CE9A52C3-5DDC-4D32-8B23-B019118BB087}" type="datetimeFigureOut">
              <a:rPr lang="id-ID" smtClean="0"/>
              <a:t>24/12/2021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121217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A52C3-5DDC-4D32-8B23-B019118BB087}" type="datetimeFigureOut">
              <a:rPr lang="id-ID" smtClean="0"/>
              <a:t>24/12/2021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9F498460-629E-41F2-AD35-4F27987C7A1A}" type="slidenum">
              <a:rPr lang="id-ID" smtClean="0"/>
              <a:t>‹#›</a:t>
            </a:fld>
            <a:endParaRPr lang="id-ID"/>
          </a:p>
        </p:txBody>
      </p:sp>
    </p:spTree>
    <p:extLst>
      <p:ext uri="{BB962C8B-B14F-4D97-AF65-F5344CB8AC3E}">
        <p14:creationId xmlns:p14="http://schemas.microsoft.com/office/powerpoint/2010/main" val="326485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90550" y="628650"/>
            <a:ext cx="4514850" cy="5505450"/>
          </a:xfrm>
          <a:custGeom>
            <a:avLst/>
            <a:gdLst>
              <a:gd name="connsiteX0" fmla="*/ 0 w 4514850"/>
              <a:gd name="connsiteY0" fmla="*/ 0 h 5505450"/>
              <a:gd name="connsiteX1" fmla="*/ 4514850 w 4514850"/>
              <a:gd name="connsiteY1" fmla="*/ 0 h 5505450"/>
              <a:gd name="connsiteX2" fmla="*/ 4514850 w 4514850"/>
              <a:gd name="connsiteY2" fmla="*/ 5505450 h 5505450"/>
              <a:gd name="connsiteX3" fmla="*/ 0 w 4514850"/>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4514850" h="5505450">
                <a:moveTo>
                  <a:pt x="0" y="0"/>
                </a:moveTo>
                <a:lnTo>
                  <a:pt x="4514850" y="0"/>
                </a:lnTo>
                <a:lnTo>
                  <a:pt x="4514850" y="5505450"/>
                </a:lnTo>
                <a:lnTo>
                  <a:pt x="0" y="5505450"/>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3905250" y="914400"/>
            <a:ext cx="3155708" cy="3848100"/>
          </a:xfrm>
          <a:custGeom>
            <a:avLst/>
            <a:gdLst>
              <a:gd name="connsiteX0" fmla="*/ 0 w 3155708"/>
              <a:gd name="connsiteY0" fmla="*/ 0 h 3848100"/>
              <a:gd name="connsiteX1" fmla="*/ 3155708 w 3155708"/>
              <a:gd name="connsiteY1" fmla="*/ 0 h 3848100"/>
              <a:gd name="connsiteX2" fmla="*/ 3155708 w 3155708"/>
              <a:gd name="connsiteY2" fmla="*/ 3848100 h 3848100"/>
              <a:gd name="connsiteX3" fmla="*/ 0 w 3155708"/>
              <a:gd name="connsiteY3" fmla="*/ 3848100 h 3848100"/>
            </a:gdLst>
            <a:ahLst/>
            <a:cxnLst>
              <a:cxn ang="0">
                <a:pos x="connsiteX0" y="connsiteY0"/>
              </a:cxn>
              <a:cxn ang="0">
                <a:pos x="connsiteX1" y="connsiteY1"/>
              </a:cxn>
              <a:cxn ang="0">
                <a:pos x="connsiteX2" y="connsiteY2"/>
              </a:cxn>
              <a:cxn ang="0">
                <a:pos x="connsiteX3" y="connsiteY3"/>
              </a:cxn>
            </a:cxnLst>
            <a:rect l="l" t="t" r="r" b="b"/>
            <a:pathLst>
              <a:path w="3155708" h="3848100">
                <a:moveTo>
                  <a:pt x="0" y="0"/>
                </a:moveTo>
                <a:lnTo>
                  <a:pt x="3155708" y="0"/>
                </a:lnTo>
                <a:lnTo>
                  <a:pt x="3155708" y="3848100"/>
                </a:lnTo>
                <a:lnTo>
                  <a:pt x="0" y="3848100"/>
                </a:lnTo>
                <a:close/>
              </a:path>
            </a:pathLst>
          </a:custGeom>
        </p:spPr>
        <p:txBody>
          <a:bodyPr wrap="square">
            <a:noAutofit/>
          </a:bodyPr>
          <a:lstStyle/>
          <a:p>
            <a:endParaRPr lang="id-ID"/>
          </a:p>
        </p:txBody>
      </p:sp>
    </p:spTree>
    <p:extLst>
      <p:ext uri="{BB962C8B-B14F-4D97-AF65-F5344CB8AC3E}">
        <p14:creationId xmlns:p14="http://schemas.microsoft.com/office/powerpoint/2010/main" val="955592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A52C3-5DDC-4D32-8B23-B019118BB087}" type="datetimeFigureOut">
              <a:rPr lang="id-ID" smtClean="0"/>
              <a:t>24/12/2021</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498460-629E-41F2-AD35-4F27987C7A1A}" type="slidenum">
              <a:rPr lang="id-ID" smtClean="0"/>
              <a:t>‹#›</a:t>
            </a:fld>
            <a:endParaRPr lang="id-ID"/>
          </a:p>
        </p:txBody>
      </p:sp>
    </p:spTree>
    <p:extLst>
      <p:ext uri="{BB962C8B-B14F-4D97-AF65-F5344CB8AC3E}">
        <p14:creationId xmlns:p14="http://schemas.microsoft.com/office/powerpoint/2010/main" val="136126023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79" r:id="rId9"/>
    <p:sldLayoutId id="2147483678" r:id="rId10"/>
    <p:sldLayoutId id="2147483677" r:id="rId11"/>
    <p:sldLayoutId id="2147483676" r:id="rId12"/>
    <p:sldLayoutId id="2147483675" r:id="rId13"/>
    <p:sldLayoutId id="2147483674" r:id="rId14"/>
    <p:sldLayoutId id="2147483673" r:id="rId15"/>
    <p:sldLayoutId id="2147483672" r:id="rId16"/>
    <p:sldLayoutId id="2147483671" r:id="rId17"/>
    <p:sldLayoutId id="2147483670" r:id="rId18"/>
    <p:sldLayoutId id="2147483669" r:id="rId19"/>
    <p:sldLayoutId id="2147483668" r:id="rId20"/>
    <p:sldLayoutId id="2147483667" r:id="rId21"/>
    <p:sldLayoutId id="2147483666" r:id="rId22"/>
    <p:sldLayoutId id="2147483665" r:id="rId23"/>
    <p:sldLayoutId id="2147483664" r:id="rId24"/>
    <p:sldLayoutId id="2147483663" r:id="rId25"/>
    <p:sldLayoutId id="2147483662" r:id="rId26"/>
    <p:sldLayoutId id="2147483661" r:id="rId27"/>
    <p:sldLayoutId id="2147483656" r:id="rId28"/>
    <p:sldLayoutId id="2147483657" r:id="rId29"/>
    <p:sldLayoutId id="2147483658" r:id="rId30"/>
    <p:sldLayoutId id="214748365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3790721" y="189011"/>
            <a:ext cx="4610558" cy="307777"/>
          </a:xfrm>
          <a:prstGeom prst="rect">
            <a:avLst/>
          </a:prstGeom>
          <a:noFill/>
        </p:spPr>
        <p:txBody>
          <a:bodyPr wrap="none" rtlCol="0">
            <a:spAutoFit/>
          </a:bodyPr>
          <a:lstStyle/>
          <a:p>
            <a:pPr algn="ctr"/>
            <a:r>
              <a:rPr lang="en-US" sz="1400" spc="600">
                <a:solidFill>
                  <a:schemeClr val="bg1"/>
                </a:solidFill>
                <a:latin typeface="Lato" panose="020F0502020204030203" pitchFamily="34" charset="0"/>
                <a:ea typeface="Lato" panose="020F0502020204030203" pitchFamily="34" charset="0"/>
                <a:cs typeface="Lato" panose="020F0502020204030203" pitchFamily="34" charset="0"/>
              </a:rPr>
              <a:t>NHÓM 13-NICE TO MEET YOU</a:t>
            </a:r>
            <a:endParaRPr lang="id-ID" sz="1400"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1501889" y="2967335"/>
            <a:ext cx="9188221" cy="923330"/>
          </a:xfrm>
          <a:prstGeom prst="rect">
            <a:avLst/>
          </a:prstGeom>
          <a:noFill/>
        </p:spPr>
        <p:txBody>
          <a:bodyPr wrap="none" rtlCol="0">
            <a:spAutoFit/>
          </a:bodyPr>
          <a:lstStyle/>
          <a:p>
            <a:pPr algn="ctr"/>
            <a:r>
              <a:rPr lang="en-US" sz="5400" spc="600" dirty="0">
                <a:solidFill>
                  <a:schemeClr val="bg1">
                    <a:lumMod val="50000"/>
                  </a:schemeClr>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K</a:t>
            </a:r>
            <a:r>
              <a:rPr lang="en-US"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Í</a:t>
            </a:r>
            <a:r>
              <a:rPr lang="en-US" sz="5400" spc="600" dirty="0">
                <a:solidFill>
                  <a:schemeClr val="bg1">
                    <a:lumMod val="50000"/>
                  </a:schemeClr>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NH</a:t>
            </a:r>
            <a:r>
              <a:rPr lang="en-US" sz="5400" spc="600" dirty="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 </a:t>
            </a:r>
            <a:r>
              <a:rPr lang="en-US" sz="5400" spc="600" dirty="0">
                <a:solidFill>
                  <a:schemeClr val="bg1">
                    <a:lumMod val="50000"/>
                  </a:schemeClr>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CH</a:t>
            </a:r>
            <a:r>
              <a:rPr lang="en-US"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ÀO</a:t>
            </a:r>
            <a:r>
              <a:rPr lang="en-US" sz="5400" spc="600" dirty="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 </a:t>
            </a:r>
            <a:r>
              <a:rPr lang="en-US" sz="5400" spc="600" dirty="0">
                <a:solidFill>
                  <a:schemeClr val="bg1">
                    <a:lumMod val="50000"/>
                  </a:schemeClr>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QU</a:t>
            </a:r>
            <a:r>
              <a:rPr lang="en-US"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Ý</a:t>
            </a:r>
            <a:r>
              <a:rPr lang="en-US" sz="5400" spc="600" dirty="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 </a:t>
            </a:r>
            <a:r>
              <a:rPr lang="en-US" sz="5400" spc="600" dirty="0">
                <a:solidFill>
                  <a:schemeClr val="bg1">
                    <a:lumMod val="50000"/>
                  </a:schemeClr>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TH</a:t>
            </a:r>
            <a:r>
              <a:rPr lang="en-US"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ẦY</a:t>
            </a:r>
            <a:r>
              <a:rPr lang="en-US" sz="5400" spc="600" dirty="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 </a:t>
            </a:r>
            <a:r>
              <a:rPr lang="en-US" sz="5400" spc="600" dirty="0">
                <a:solidFill>
                  <a:schemeClr val="bg1">
                    <a:lumMod val="50000"/>
                  </a:schemeClr>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C</a:t>
            </a:r>
            <a:r>
              <a:rPr lang="en-US"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Ô</a:t>
            </a:r>
            <a:endParaRPr lang="id-ID"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18" name="TextBox 17"/>
          <p:cNvSpPr txBox="1"/>
          <p:nvPr/>
        </p:nvSpPr>
        <p:spPr>
          <a:xfrm>
            <a:off x="1403851" y="4151820"/>
            <a:ext cx="4606197" cy="1077218"/>
          </a:xfrm>
          <a:prstGeom prst="rect">
            <a:avLst/>
          </a:prstGeom>
          <a:noFill/>
        </p:spPr>
        <p:txBody>
          <a:bodyPr wrap="none" rtlCol="0">
            <a:spAutoFit/>
          </a:bodyPr>
          <a:lstStyle/>
          <a:p>
            <a:pPr algn="ctr"/>
            <a:r>
              <a:rPr lang="en-US" sz="1600" spc="300" dirty="0"/>
              <a:t>GVHD: GV NGUYỄN NGỌC QUỲNH</a:t>
            </a:r>
            <a:br>
              <a:rPr lang="en-US" sz="1600" spc="300" dirty="0"/>
            </a:br>
            <a:r>
              <a:rPr lang="en-US" sz="1600" spc="300" dirty="0"/>
              <a:t>             GV DƯƠNG  THỊ NHƯ TRANH</a:t>
            </a:r>
          </a:p>
          <a:p>
            <a:pPr algn="ctr"/>
            <a:endParaRPr lang="en-US" sz="1600" spc="300" dirty="0"/>
          </a:p>
          <a:p>
            <a:pPr algn="ctr"/>
            <a:r>
              <a:rPr lang="en-US" sz="1600" spc="300" dirty="0"/>
              <a:t>BỘ MÔN VẬT LÝ 1</a:t>
            </a:r>
            <a:endParaRPr lang="id-ID" sz="1600" spc="300" dirty="0"/>
          </a:p>
        </p:txBody>
      </p:sp>
      <p:sp>
        <p:nvSpPr>
          <p:cNvPr id="19" name="TextBox 18"/>
          <p:cNvSpPr txBox="1"/>
          <p:nvPr/>
        </p:nvSpPr>
        <p:spPr>
          <a:xfrm>
            <a:off x="415188" y="6139832"/>
            <a:ext cx="1794594" cy="338554"/>
          </a:xfrm>
          <a:prstGeom prst="rect">
            <a:avLst/>
          </a:prstGeom>
          <a:noFill/>
        </p:spPr>
        <p:txBody>
          <a:bodyPr wrap="none" rtlCol="0">
            <a:spAutoFit/>
          </a:bodyPr>
          <a:lstStyle/>
          <a:p>
            <a:r>
              <a:rPr lang="en-US" sz="1600" spc="600" dirty="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CONTINUE</a:t>
            </a:r>
            <a:endParaRPr lang="id-ID" sz="1600" spc="600" dirty="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20" name="Isosceles Triangle 19"/>
          <p:cNvSpPr/>
          <p:nvPr/>
        </p:nvSpPr>
        <p:spPr>
          <a:xfrm rot="5400000">
            <a:off x="2178535" y="6235056"/>
            <a:ext cx="166722" cy="1437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22" name="Straight Connector 21"/>
          <p:cNvCxnSpPr/>
          <p:nvPr/>
        </p:nvCxnSpPr>
        <p:spPr>
          <a:xfrm>
            <a:off x="494985" y="6507414"/>
            <a:ext cx="180974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3819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47729" y="1248522"/>
            <a:ext cx="5096541" cy="1508105"/>
          </a:xfrm>
          <a:prstGeom prst="rect">
            <a:avLst/>
          </a:prstGeom>
        </p:spPr>
        <p:txBody>
          <a:bodyPr wrap="square">
            <a:spAutoFit/>
          </a:bodyPr>
          <a:lstStyle/>
          <a:p>
            <a:r>
              <a:rPr lang="en-US" sz="2000" b="1" dirty="0" smtClean="0">
                <a:latin typeface="Lato Heavy" panose="020F0502020204030203"/>
              </a:rPr>
              <a:t>Bước</a:t>
            </a:r>
            <a:r>
              <a:rPr lang="en-US" sz="2000" b="1" dirty="0">
                <a:latin typeface="Lato Heavy" panose="020F0502020204030203"/>
              </a:rPr>
              <a:t> 1: </a:t>
            </a:r>
            <a:r>
              <a:rPr lang="en-US" sz="2000" b="1" dirty="0" err="1" smtClean="0">
                <a:latin typeface="Lato Heavy" panose="020F0502020204030203"/>
              </a:rPr>
              <a:t>Nhập</a:t>
            </a:r>
            <a:r>
              <a:rPr lang="en-US" sz="2000" b="1" dirty="0" smtClean="0">
                <a:latin typeface="Lato Heavy" panose="020F0502020204030203"/>
              </a:rPr>
              <a:t> </a:t>
            </a:r>
            <a:r>
              <a:rPr lang="en-US" sz="2000" b="1" dirty="0">
                <a:latin typeface="Lato Heavy" panose="020F0502020204030203"/>
              </a:rPr>
              <a:t>g, </a:t>
            </a:r>
            <a:r>
              <a:rPr lang="en-US" sz="2000" b="1" dirty="0" smtClean="0">
                <a:latin typeface="Lato Heavy" panose="020F0502020204030203"/>
              </a:rPr>
              <a:t>v_0, </a:t>
            </a:r>
            <a:r>
              <a:rPr lang="en-US" sz="2000" b="1" dirty="0" err="1" smtClean="0">
                <a:latin typeface="Lato Heavy" panose="020F0502020204030203"/>
              </a:rPr>
              <a:t>góc</a:t>
            </a:r>
            <a:r>
              <a:rPr lang="en-US" sz="2000" b="1" dirty="0" smtClean="0">
                <a:latin typeface="Lato Heavy" panose="020F0502020204030203"/>
              </a:rPr>
              <a:t> alpha;</a:t>
            </a:r>
            <a:endParaRPr lang="en-US" sz="2000" b="1" dirty="0">
              <a:latin typeface="Lato Heavy" panose="020F0502020204030203"/>
            </a:endParaRPr>
          </a:p>
          <a:p>
            <a:pPr marL="285750" indent="-285750">
              <a:buFont typeface="Arial" panose="020B0604020202020204" pitchFamily="34" charset="0"/>
              <a:buChar char="•"/>
            </a:pPr>
            <a:r>
              <a:rPr lang="en-US" dirty="0">
                <a:latin typeface="Lato Heavy" panose="020F0502020204030203"/>
              </a:rPr>
              <a:t>g=input('g(m/s2)= ');</a:t>
            </a:r>
            <a:r>
              <a:rPr lang="en-US" dirty="0" err="1">
                <a:latin typeface="Lato Heavy" panose="020F0502020204030203"/>
              </a:rPr>
              <a:t>Lệnh</a:t>
            </a:r>
            <a:r>
              <a:rPr lang="en-US" dirty="0">
                <a:latin typeface="Lato Heavy" panose="020F0502020204030203"/>
              </a:rPr>
              <a:t> </a:t>
            </a:r>
            <a:r>
              <a:rPr lang="en-US" dirty="0" err="1">
                <a:latin typeface="Lato Heavy" panose="020F0502020204030203"/>
              </a:rPr>
              <a:t>nhập</a:t>
            </a:r>
            <a:r>
              <a:rPr lang="en-US" dirty="0">
                <a:latin typeface="Lato Heavy" panose="020F0502020204030203"/>
              </a:rPr>
              <a:t> g</a:t>
            </a:r>
          </a:p>
          <a:p>
            <a:pPr marL="285750" indent="-285750">
              <a:buFont typeface="Arial" panose="020B0604020202020204" pitchFamily="34" charset="0"/>
              <a:buChar char="•"/>
            </a:pPr>
            <a:r>
              <a:rPr lang="en-US" dirty="0">
                <a:latin typeface="Lato Heavy" panose="020F0502020204030203"/>
              </a:rPr>
              <a:t>alpha=input('alpha(do)= ');</a:t>
            </a:r>
            <a:r>
              <a:rPr lang="en-US" dirty="0" err="1">
                <a:latin typeface="Lato Heavy" panose="020F0502020204030203"/>
              </a:rPr>
              <a:t>Lênh</a:t>
            </a:r>
            <a:r>
              <a:rPr lang="en-US" dirty="0">
                <a:latin typeface="Lato Heavy" panose="020F0502020204030203"/>
              </a:rPr>
              <a:t> </a:t>
            </a:r>
            <a:r>
              <a:rPr lang="en-US" dirty="0" err="1">
                <a:latin typeface="Lato Heavy" panose="020F0502020204030203"/>
              </a:rPr>
              <a:t>nhập</a:t>
            </a:r>
            <a:r>
              <a:rPr lang="en-US" dirty="0">
                <a:latin typeface="Lato Heavy" panose="020F0502020204030203"/>
              </a:rPr>
              <a:t> </a:t>
            </a:r>
            <a:r>
              <a:rPr lang="en-US" dirty="0" err="1">
                <a:latin typeface="Lato Heavy" panose="020F0502020204030203"/>
              </a:rPr>
              <a:t>góc</a:t>
            </a:r>
            <a:r>
              <a:rPr lang="en-US" dirty="0">
                <a:latin typeface="Lato Heavy" panose="020F0502020204030203"/>
              </a:rPr>
              <a:t> alpha</a:t>
            </a:r>
          </a:p>
          <a:p>
            <a:pPr marL="285750" indent="-285750">
              <a:buFont typeface="Arial" panose="020B0604020202020204" pitchFamily="34" charset="0"/>
              <a:buChar char="•"/>
            </a:pPr>
            <a:r>
              <a:rPr lang="en-US" dirty="0">
                <a:latin typeface="Lato Heavy" panose="020F0502020204030203"/>
              </a:rPr>
              <a:t>v_0=input('v_0(m/s)= ');</a:t>
            </a:r>
            <a:r>
              <a:rPr lang="en-US" dirty="0" err="1">
                <a:latin typeface="Lato Heavy" panose="020F0502020204030203"/>
              </a:rPr>
              <a:t>Lệnh</a:t>
            </a:r>
            <a:r>
              <a:rPr lang="en-US" dirty="0">
                <a:latin typeface="Lato Heavy" panose="020F0502020204030203"/>
              </a:rPr>
              <a:t> </a:t>
            </a:r>
            <a:r>
              <a:rPr lang="en-US" dirty="0" err="1">
                <a:latin typeface="Lato Heavy" panose="020F0502020204030203"/>
              </a:rPr>
              <a:t>nhập</a:t>
            </a:r>
            <a:r>
              <a:rPr lang="en-US" dirty="0">
                <a:latin typeface="Lato Heavy" panose="020F0502020204030203"/>
              </a:rPr>
              <a:t> </a:t>
            </a:r>
            <a:r>
              <a:rPr lang="en-US" dirty="0" err="1">
                <a:latin typeface="Lato Heavy" panose="020F0502020204030203"/>
              </a:rPr>
              <a:t>vận</a:t>
            </a:r>
            <a:r>
              <a:rPr lang="en-US" dirty="0">
                <a:latin typeface="Lato Heavy" panose="020F0502020204030203"/>
              </a:rPr>
              <a:t> </a:t>
            </a:r>
            <a:r>
              <a:rPr lang="en-US" dirty="0" err="1">
                <a:latin typeface="Lato Heavy" panose="020F0502020204030203"/>
              </a:rPr>
              <a:t>tốc</a:t>
            </a:r>
            <a:r>
              <a:rPr lang="en-US" dirty="0">
                <a:latin typeface="Lato Heavy" panose="020F0502020204030203"/>
              </a:rPr>
              <a:t> v_0</a:t>
            </a:r>
          </a:p>
        </p:txBody>
      </p:sp>
      <p:sp>
        <p:nvSpPr>
          <p:cNvPr id="8" name="TextBox 7"/>
          <p:cNvSpPr txBox="1"/>
          <p:nvPr/>
        </p:nvSpPr>
        <p:spPr>
          <a:xfrm>
            <a:off x="403314" y="277680"/>
            <a:ext cx="3355599" cy="1569660"/>
          </a:xfrm>
          <a:prstGeom prst="rect">
            <a:avLst/>
          </a:prstGeom>
          <a:noFill/>
        </p:spPr>
        <p:txBody>
          <a:bodyPr wrap="none" rtlCol="0">
            <a:spAutoFit/>
          </a:bodyPr>
          <a:lstStyle/>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GIẢI BÀI TOÁN</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BẰNG</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MATLAB</a:t>
            </a:r>
            <a:endParaRPr lang="id-ID" sz="3200" spc="3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2510114" y="1428180"/>
            <a:ext cx="318695" cy="27473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010900" y="533400"/>
            <a:ext cx="1181100" cy="58483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7410450" y="6381750"/>
            <a:ext cx="3600450" cy="4762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3">
            <a:extLst>
              <a:ext uri="{FF2B5EF4-FFF2-40B4-BE49-F238E27FC236}">
                <a16:creationId xmlns:a16="http://schemas.microsoft.com/office/drawing/2014/main" id="{C46BABCA-1A0E-4C4A-90A2-FB0E432C7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676" y="3201740"/>
            <a:ext cx="8804923" cy="2407738"/>
          </a:xfrm>
          <a:prstGeom prst="rect">
            <a:avLst/>
          </a:prstGeom>
        </p:spPr>
      </p:pic>
    </p:spTree>
    <p:extLst>
      <p:ext uri="{BB962C8B-B14F-4D97-AF65-F5344CB8AC3E}">
        <p14:creationId xmlns:p14="http://schemas.microsoft.com/office/powerpoint/2010/main" val="328637978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65757" y="219798"/>
            <a:ext cx="6345829" cy="1877437"/>
          </a:xfrm>
          <a:prstGeom prst="rect">
            <a:avLst/>
          </a:prstGeom>
        </p:spPr>
        <p:txBody>
          <a:bodyPr wrap="square">
            <a:spAutoFit/>
          </a:bodyPr>
          <a:lstStyle/>
          <a:p>
            <a:r>
              <a:rPr lang="en-US" sz="2000" b="1" dirty="0" err="1">
                <a:solidFill>
                  <a:srgbClr val="000000"/>
                </a:solidFill>
                <a:effectLst/>
                <a:latin typeface="Lato Heavy" panose="020F0502020204030203"/>
                <a:ea typeface="Times New Roman" panose="02020603050405020304" pitchFamily="18" charset="0"/>
              </a:rPr>
              <a:t>Bước</a:t>
            </a:r>
            <a:r>
              <a:rPr lang="en-US" sz="2000" b="1" dirty="0">
                <a:solidFill>
                  <a:srgbClr val="000000"/>
                </a:solidFill>
                <a:effectLst/>
                <a:latin typeface="Lato Heavy" panose="020F0502020204030203"/>
                <a:ea typeface="Times New Roman" panose="02020603050405020304" pitchFamily="18" charset="0"/>
              </a:rPr>
              <a:t> 2 : </a:t>
            </a:r>
            <a:r>
              <a:rPr lang="en-US" sz="2000" b="1" dirty="0" err="1">
                <a:solidFill>
                  <a:srgbClr val="000000"/>
                </a:solidFill>
                <a:effectLst/>
                <a:latin typeface="Lato Heavy" panose="020F0502020204030203"/>
                <a:ea typeface="Times New Roman" panose="02020603050405020304" pitchFamily="18" charset="0"/>
              </a:rPr>
              <a:t>Tính</a:t>
            </a:r>
            <a:r>
              <a:rPr lang="en-US" sz="2000" b="1" dirty="0">
                <a:solidFill>
                  <a:srgbClr val="000000"/>
                </a:solidFill>
                <a:effectLst/>
                <a:latin typeface="Lato Heavy" panose="020F0502020204030203"/>
                <a:ea typeface="Times New Roman" panose="02020603050405020304" pitchFamily="18" charset="0"/>
              </a:rPr>
              <a:t> R1, R2:</a:t>
            </a:r>
          </a:p>
          <a:p>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Tính</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R1</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R1 = V_0.^2/</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 g*</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cosd</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(alpha);</a:t>
            </a:r>
            <a:endParaRPr lang="en-US" sz="1600" dirty="0">
              <a:latin typeface="Lato Heavy" panose="020F0502020204030203"/>
              <a:ea typeface="Times New Roman" panose="02020603050405020304" pitchFamily="18" charset="0"/>
              <a:cs typeface="Times New Roman" panose="02020603050405020304" pitchFamily="18" charset="0"/>
            </a:endParaRPr>
          </a:p>
          <a:p>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Tại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ném</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=g*</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cosd</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(alpha);</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Gia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tốc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pháp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tuyến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=g*</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sind</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(alpha);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Gia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tốc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tiếp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tuyến</a:t>
            </a:r>
            <a:endParaRPr lang="en-US" sz="1600" dirty="0">
              <a:latin typeface="Lato Heavy" panose="020F0502020204030203"/>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R1=(v_0.^2)/</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Bán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kính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quỹ</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đạo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tại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ném</a:t>
            </a:r>
            <a:endParaRPr lang="en-US" sz="1600" dirty="0">
              <a:latin typeface="Lato Heavy" panose="020F0502020204030203"/>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vpa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(R1,10);</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Dòng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này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lấy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10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sau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dấu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phẩy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của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R1</a:t>
            </a:r>
            <a:endParaRPr lang="en-US" sz="1600" dirty="0">
              <a:effectLst/>
              <a:latin typeface="Lato Heavy" panose="020F0502020204030203"/>
              <a:ea typeface="Arial" panose="020B0604020202020204" pitchFamily="34" charset="0"/>
              <a:cs typeface="Times New Roman" panose="02020603050405020304" pitchFamily="18" charset="0"/>
            </a:endParaRPr>
          </a:p>
        </p:txBody>
      </p:sp>
      <p:sp>
        <p:nvSpPr>
          <p:cNvPr id="8" name="TextBox 7"/>
          <p:cNvSpPr txBox="1"/>
          <p:nvPr/>
        </p:nvSpPr>
        <p:spPr>
          <a:xfrm>
            <a:off x="403314" y="277680"/>
            <a:ext cx="3355599" cy="1569660"/>
          </a:xfrm>
          <a:prstGeom prst="rect">
            <a:avLst/>
          </a:prstGeom>
          <a:noFill/>
        </p:spPr>
        <p:txBody>
          <a:bodyPr wrap="none" rtlCol="0">
            <a:spAutoFit/>
          </a:bodyPr>
          <a:lstStyle/>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GIẢI BÀI TOÁN</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BẰNG</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MATLAB</a:t>
            </a:r>
            <a:endParaRPr lang="id-ID" sz="3200" spc="3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2510114" y="1428180"/>
            <a:ext cx="318695" cy="27473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010900" y="533400"/>
            <a:ext cx="1181100" cy="58483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7410450" y="6381750"/>
            <a:ext cx="3600450" cy="4762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a:extLst>
              <a:ext uri="{FF2B5EF4-FFF2-40B4-BE49-F238E27FC236}">
                <a16:creationId xmlns:a16="http://schemas.microsoft.com/office/drawing/2014/main" id="{6147B071-8C82-4653-B0BC-5E6281237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40" y="3090436"/>
            <a:ext cx="8559234" cy="2971328"/>
          </a:xfrm>
          <a:prstGeom prst="rect">
            <a:avLst/>
          </a:prstGeom>
        </p:spPr>
      </p:pic>
      <p:sp>
        <p:nvSpPr>
          <p:cNvPr id="12" name="TextBox 11">
            <a:extLst>
              <a:ext uri="{FF2B5EF4-FFF2-40B4-BE49-F238E27FC236}">
                <a16:creationId xmlns:a16="http://schemas.microsoft.com/office/drawing/2014/main" id="{AF281ED0-9F88-4F6C-8172-F22187255B61}"/>
              </a:ext>
            </a:extLst>
          </p:cNvPr>
          <p:cNvSpPr txBox="1"/>
          <p:nvPr/>
        </p:nvSpPr>
        <p:spPr>
          <a:xfrm>
            <a:off x="5065757" y="469400"/>
            <a:ext cx="6545672" cy="5647700"/>
          </a:xfrm>
          <a:prstGeom prst="rect">
            <a:avLst/>
          </a:prstGeom>
          <a:noFill/>
        </p:spPr>
        <p:txBody>
          <a:bodyPr wrap="square" rtlCol="0">
            <a:spAutoFit/>
          </a:bodyPr>
          <a:lstStyle/>
          <a:p>
            <a:pPr marL="0" marR="0">
              <a:lnSpc>
                <a:spcPct val="150000"/>
              </a:lnSpc>
              <a:spcBef>
                <a:spcPts val="600"/>
              </a:spcBef>
              <a:spcAft>
                <a:spcPts val="0"/>
              </a:spcAft>
            </a:pP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Tính</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R2 </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R2=v.^2/</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=g;</a:t>
            </a:r>
            <a:endParaRPr lang="en-US" sz="1600" dirty="0">
              <a:effectLst/>
              <a:latin typeface="Lato Heavy" panose="020F0502020204030203"/>
              <a:ea typeface="Arial" panose="020B0604020202020204" pitchFamily="34" charset="0"/>
              <a:cs typeface="Times New Roman" panose="02020603050405020304" pitchFamily="18" charset="0"/>
            </a:endParaRPr>
          </a:p>
          <a:p>
            <a:pPr marL="4572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sqrt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(v_x.^2+v_y.^2);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v_x</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=v_0*</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cosd</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(alpha);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v_y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=0;</a:t>
            </a:r>
            <a:endParaRPr lang="en-US" sz="1600" dirty="0">
              <a:effectLst/>
              <a:latin typeface="Lato Heavy" panose="020F0502020204030203"/>
              <a:ea typeface="Arial" panose="020B0604020202020204" pitchFamily="34" charset="0"/>
              <a:cs typeface="Times New Roman" panose="02020603050405020304" pitchFamily="18" charset="0"/>
            </a:endParaRPr>
          </a:p>
          <a:p>
            <a:pPr marL="457200" marR="0">
              <a:lnSpc>
                <a:spcPct val="150000"/>
              </a:lnSpc>
              <a:spcBef>
                <a:spcPts val="600"/>
              </a:spcBef>
              <a:spcAft>
                <a:spcPts val="0"/>
              </a:spcAft>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Tại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cao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nhất</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g;Gia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tốc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pháp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tuyến</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=0;Gia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tốc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tiếp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tuyến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v_x</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=v_0*</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cosd</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(alpha);</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Tính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v_x</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theo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x</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vpa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(v_x,10);</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Lấy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sau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dấu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phẩy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10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v_y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=0;v_y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theo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y</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v=</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sqrt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(v_x.^2+v_y.^2);</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Tính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V</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vpa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(v,10);</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Lấy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sau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dấu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phẩy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10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của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v</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R2=v.^2/</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a_n;Bán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kính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quỹ</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đạo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tại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cao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nhất</a:t>
            </a:r>
            <a:endParaRPr lang="en-US" sz="1600" dirty="0">
              <a:effectLst/>
              <a:latin typeface="Lato Heavy" panose="020F0502020204030203"/>
              <a:ea typeface="Arial" panose="020B0604020202020204" pitchFamily="34" charset="0"/>
              <a:cs typeface="Times New Roman" panose="02020603050405020304" pitchFamily="18" charset="0"/>
            </a:endParaRPr>
          </a:p>
          <a:p>
            <a:pPr marL="914400" marR="0">
              <a:lnSpc>
                <a:spcPct val="150000"/>
              </a:lnSpc>
              <a:spcBef>
                <a:spcPts val="6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vpa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(R2,10);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Lấy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sau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dấu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phẩy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10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chữ</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của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R2</a:t>
            </a:r>
            <a:endParaRPr lang="en-US" sz="1600" dirty="0">
              <a:effectLst/>
              <a:latin typeface="Lato Heavy" panose="020F0502020204030203"/>
              <a:ea typeface="Arial" panose="020B0604020202020204" pitchFamily="34" charset="0"/>
              <a:cs typeface="Times New Roman" panose="02020603050405020304" pitchFamily="18" charset="0"/>
            </a:endParaRPr>
          </a:p>
          <a:p>
            <a:endParaRPr lang="en-US" dirty="0"/>
          </a:p>
        </p:txBody>
      </p:sp>
      <p:pic>
        <p:nvPicPr>
          <p:cNvPr id="13" name="Picture 12">
            <a:extLst>
              <a:ext uri="{FF2B5EF4-FFF2-40B4-BE49-F238E27FC236}">
                <a16:creationId xmlns:a16="http://schemas.microsoft.com/office/drawing/2014/main" id="{4590EFDC-9B83-4EC3-B8BB-E2F1AA54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77" y="1918418"/>
            <a:ext cx="4147658" cy="4143345"/>
          </a:xfrm>
          <a:prstGeom prst="rect">
            <a:avLst/>
          </a:prstGeom>
        </p:spPr>
      </p:pic>
    </p:spTree>
    <p:extLst>
      <p:ext uri="{BB962C8B-B14F-4D97-AF65-F5344CB8AC3E}">
        <p14:creationId xmlns:p14="http://schemas.microsoft.com/office/powerpoint/2010/main" val="1749414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outVertic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9"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113" y="1749576"/>
            <a:ext cx="6621600" cy="1138773"/>
          </a:xfrm>
          <a:prstGeom prst="rect">
            <a:avLst/>
          </a:prstGeom>
        </p:spPr>
        <p:txBody>
          <a:bodyPr wrap="square">
            <a:spAutoFit/>
          </a:bodyPr>
          <a:lstStyle/>
          <a:p>
            <a:r>
              <a:rPr lang="en-US" sz="2000" b="1">
                <a:latin typeface="Lato Heavy" panose="020F0502020204030203"/>
              </a:rPr>
              <a:t>Bước 3:Tính tỉ số R1/R2;</a:t>
            </a:r>
          </a:p>
          <a:p>
            <a:r>
              <a:rPr lang="en-US" sz="1600">
                <a:latin typeface="Lato Heavy" panose="020F0502020204030203"/>
              </a:rPr>
              <a:t>Tính tỉ số</a:t>
            </a:r>
          </a:p>
          <a:p>
            <a:pPr marL="285750" indent="-285750">
              <a:buFont typeface="Arial" panose="020B0604020202020204" pitchFamily="34" charset="0"/>
              <a:buChar char="•"/>
            </a:pPr>
            <a:r>
              <a:rPr lang="en-US" sz="1600">
                <a:latin typeface="Lato Heavy" panose="020F0502020204030203"/>
              </a:rPr>
              <a:t>ti_so=R1/R2;</a:t>
            </a:r>
          </a:p>
          <a:p>
            <a:pPr marL="285750" indent="-285750">
              <a:buFont typeface="Arial" panose="020B0604020202020204" pitchFamily="34" charset="0"/>
              <a:buChar char="•"/>
            </a:pPr>
            <a:r>
              <a:rPr lang="en-US" sz="1600">
                <a:latin typeface="Lato Heavy" panose="020F0502020204030203"/>
              </a:rPr>
              <a:t>vpa(ti_so,10) Lấy chữ số sau dấu phẩy 10 chữ số của tỉ số</a:t>
            </a:r>
          </a:p>
        </p:txBody>
      </p:sp>
      <p:sp>
        <p:nvSpPr>
          <p:cNvPr id="8" name="TextBox 7"/>
          <p:cNvSpPr txBox="1"/>
          <p:nvPr/>
        </p:nvSpPr>
        <p:spPr>
          <a:xfrm>
            <a:off x="403314" y="277680"/>
            <a:ext cx="3355599" cy="1569660"/>
          </a:xfrm>
          <a:prstGeom prst="rect">
            <a:avLst/>
          </a:prstGeom>
          <a:noFill/>
        </p:spPr>
        <p:txBody>
          <a:bodyPr wrap="none" rtlCol="0">
            <a:spAutoFit/>
          </a:bodyPr>
          <a:lstStyle/>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GIẢI BÀI TOÁN</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BẰNG</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MATLAB</a:t>
            </a:r>
            <a:endParaRPr lang="id-ID" sz="3200" spc="3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2510114" y="1428180"/>
            <a:ext cx="318695" cy="27473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010900" y="533400"/>
            <a:ext cx="1181100" cy="58483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7410450" y="6381750"/>
            <a:ext cx="3600450" cy="4762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1C649589-1F06-4376-B637-9215E41BDE78}"/>
              </a:ext>
            </a:extLst>
          </p:cNvPr>
          <p:cNvSpPr txBox="1"/>
          <p:nvPr/>
        </p:nvSpPr>
        <p:spPr>
          <a:xfrm>
            <a:off x="403314" y="3010793"/>
            <a:ext cx="10067471" cy="3847207"/>
          </a:xfrm>
          <a:prstGeom prst="rect">
            <a:avLst/>
          </a:prstGeom>
          <a:noFill/>
        </p:spPr>
        <p:txBody>
          <a:bodyPr wrap="square">
            <a:spAutoFit/>
          </a:bodyPr>
          <a:lstStyle/>
          <a:p>
            <a:r>
              <a:rPr lang="en-US" b="1" dirty="0" err="1">
                <a:latin typeface="Lato Heavy" panose="020F0502020204030203"/>
              </a:rPr>
              <a:t>Bước</a:t>
            </a:r>
            <a:r>
              <a:rPr lang="en-US" b="1" dirty="0">
                <a:latin typeface="Lato Heavy" panose="020F0502020204030203"/>
              </a:rPr>
              <a:t> 4: </a:t>
            </a:r>
            <a:r>
              <a:rPr lang="vi-VN" b="1" dirty="0"/>
              <a:t>Vẽ quỹ đạo của vật:</a:t>
            </a:r>
          </a:p>
          <a:p>
            <a:pPr marL="285750" indent="-285750">
              <a:buFont typeface="Arial" panose="020B0604020202020204" pitchFamily="34" charset="0"/>
              <a:buChar char="•"/>
            </a:pPr>
            <a:r>
              <a:rPr lang="vi-VN" sz="1600" dirty="0"/>
              <a:t>figure('name','Quy dao cua chuyen dong nem xien len trong trong truong bo qua luc can ','Color','white');Dòng này khai báo để bắt đầu tạo đồ thị.</a:t>
            </a:r>
          </a:p>
          <a:p>
            <a:pPr marL="285750" indent="-285750">
              <a:buFont typeface="Arial" panose="020B0604020202020204" pitchFamily="34" charset="0"/>
              <a:buChar char="•"/>
            </a:pPr>
            <a:r>
              <a:rPr lang="vi-VN" sz="1600" dirty="0"/>
              <a:t>x1=(-19:1:0);Dòng này lấy các tọa độ x1</a:t>
            </a:r>
          </a:p>
          <a:p>
            <a:pPr marL="285750" indent="-285750">
              <a:buFont typeface="Arial" panose="020B0604020202020204" pitchFamily="34" charset="0"/>
              <a:buChar char="•"/>
            </a:pPr>
            <a:r>
              <a:rPr lang="vi-VN" sz="1600" dirty="0"/>
              <a:t>y1=(-g/2*(v_0.^2)*(cosd(alpha).^2))*x1.^2+x1*tand(alpha);Đây là hàm quỹ đạo vật đi lên</a:t>
            </a:r>
          </a:p>
          <a:p>
            <a:pPr marL="285750" indent="-285750">
              <a:buFont typeface="Arial" panose="020B0604020202020204" pitchFamily="34" charset="0"/>
              <a:buChar char="•"/>
            </a:pPr>
            <a:r>
              <a:rPr lang="vi-VN" sz="1600" dirty="0"/>
              <a:t>x2=(0:1:19);Dòng này lấy các tọa độ </a:t>
            </a:r>
            <a:r>
              <a:rPr lang="vi-VN" sz="1600" dirty="0" smtClean="0"/>
              <a:t>x</a:t>
            </a:r>
            <a:r>
              <a:rPr lang="en-US" sz="1600" dirty="0" smtClean="0"/>
              <a:t>2</a:t>
            </a:r>
            <a:endParaRPr lang="vi-VN" sz="1600" dirty="0"/>
          </a:p>
          <a:p>
            <a:pPr marL="285750" indent="-285750">
              <a:buFont typeface="Arial" panose="020B0604020202020204" pitchFamily="34" charset="0"/>
              <a:buChar char="•"/>
            </a:pPr>
            <a:r>
              <a:rPr lang="vi-VN" sz="1600" dirty="0"/>
              <a:t>y2=(g/2*(v_0.^2)*(cosd(alpha).^2))*x2.^2;Đây là hàm quỹ đạo vật đi xuống</a:t>
            </a:r>
          </a:p>
          <a:p>
            <a:pPr marL="285750" indent="-285750">
              <a:buFont typeface="Arial" panose="020B0604020202020204" pitchFamily="34" charset="0"/>
              <a:buChar char="•"/>
            </a:pPr>
            <a:r>
              <a:rPr lang="vi-VN" sz="1600" dirty="0"/>
              <a:t>plot(x1,y1,'r','LineWidth',3);Dòng này để vẽ đồ thị đi lên với độ rộng nét đồ thị là 3 với màu đỏ</a:t>
            </a:r>
          </a:p>
          <a:p>
            <a:pPr marL="285750" indent="-285750">
              <a:buFont typeface="Arial" panose="020B0604020202020204" pitchFamily="34" charset="0"/>
              <a:buChar char="•"/>
            </a:pPr>
            <a:r>
              <a:rPr lang="vi-VN" sz="1600" dirty="0"/>
              <a:t>hold on;Dòng này để giữ lại đồ thị trước</a:t>
            </a:r>
          </a:p>
          <a:p>
            <a:pPr marL="285750" indent="-285750">
              <a:buFont typeface="Arial" panose="020B0604020202020204" pitchFamily="34" charset="0"/>
              <a:buChar char="•"/>
            </a:pPr>
            <a:r>
              <a:rPr lang="vi-VN" sz="1600" dirty="0"/>
              <a:t>plot(x2,y2,'g','LineWidth',3); Dòng này để vẽ đồ thị đi xuống với độ rộng nét đồ thị là 3 với màu xanh</a:t>
            </a:r>
          </a:p>
          <a:p>
            <a:pPr marL="285750" indent="-285750">
              <a:buFont typeface="Arial" panose="020B0604020202020204" pitchFamily="34" charset="0"/>
              <a:buChar char="•"/>
            </a:pPr>
            <a:r>
              <a:rPr lang="vi-VN" sz="1600" dirty="0"/>
              <a:t>xlabel('Truc x');Đặt tên cho trục Ox</a:t>
            </a:r>
          </a:p>
          <a:p>
            <a:pPr marL="285750" indent="-285750">
              <a:buFont typeface="Arial" panose="020B0604020202020204" pitchFamily="34" charset="0"/>
              <a:buChar char="•"/>
            </a:pPr>
            <a:r>
              <a:rPr lang="vi-VN" sz="1600" dirty="0"/>
              <a:t>ylabel('Truc y'); Đặt tên cho trục Oy</a:t>
            </a:r>
          </a:p>
          <a:p>
            <a:pPr marL="285750" indent="-285750">
              <a:buFont typeface="Arial" panose="020B0604020202020204" pitchFamily="34" charset="0"/>
              <a:buChar char="•"/>
            </a:pPr>
            <a:r>
              <a:rPr lang="vi-VN" sz="1600" dirty="0"/>
              <a:t>title('Quy dao cua chuyen dong nem xien len trong trong truong bo qua luc can');Đặt tiêu đề cho đồ thị</a:t>
            </a:r>
          </a:p>
          <a:p>
            <a:pPr marL="285750" indent="-285750">
              <a:buFont typeface="Arial" panose="020B0604020202020204" pitchFamily="34" charset="0"/>
              <a:buChar char="•"/>
            </a:pPr>
            <a:r>
              <a:rPr lang="vi-VN" sz="1600" dirty="0"/>
              <a:t>legend('Vat di len','Vat di xuong');Chú thích cho đồ thị</a:t>
            </a:r>
          </a:p>
          <a:p>
            <a:pPr marL="285750" indent="-285750">
              <a:buFont typeface="Arial" panose="020B0604020202020204" pitchFamily="34" charset="0"/>
              <a:buChar char="•"/>
            </a:pPr>
            <a:r>
              <a:rPr lang="vi-VN" sz="1600" dirty="0"/>
              <a:t>grid on;Tạo lưới cho đồ thị</a:t>
            </a:r>
          </a:p>
        </p:txBody>
      </p:sp>
      <p:pic>
        <p:nvPicPr>
          <p:cNvPr id="6" name="Picture 5">
            <a:extLst>
              <a:ext uri="{FF2B5EF4-FFF2-40B4-BE49-F238E27FC236}">
                <a16:creationId xmlns:a16="http://schemas.microsoft.com/office/drawing/2014/main" id="{94053BB9-B73F-4129-9F72-90CE30498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72" y="1872020"/>
            <a:ext cx="10639554" cy="4566257"/>
          </a:xfrm>
          <a:prstGeom prst="rect">
            <a:avLst/>
          </a:prstGeom>
        </p:spPr>
      </p:pic>
    </p:spTree>
    <p:extLst>
      <p:ext uri="{BB962C8B-B14F-4D97-AF65-F5344CB8AC3E}">
        <p14:creationId xmlns:p14="http://schemas.microsoft.com/office/powerpoint/2010/main" val="178150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9" grpId="0" animBg="1"/>
      <p:bldP spid="13" grpId="0"/>
      <p:bldP spid="1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59009" y="1248522"/>
            <a:ext cx="5096541" cy="615553"/>
          </a:xfrm>
          <a:prstGeom prst="rect">
            <a:avLst/>
          </a:prstGeom>
        </p:spPr>
        <p:txBody>
          <a:bodyPr wrap="square">
            <a:spAutoFit/>
          </a:bodyPr>
          <a:lstStyle/>
          <a:p>
            <a:r>
              <a:rPr lang="en-US" b="1">
                <a:latin typeface="Lato Heavy" panose="020F0502020204030203"/>
              </a:rPr>
              <a:t>Bước 5: Kết luận và kết thúc.</a:t>
            </a:r>
          </a:p>
          <a:p>
            <a:r>
              <a:rPr lang="en-US" sz="1600">
                <a:latin typeface="Lato Heavy" panose="020F0502020204030203"/>
              </a:rPr>
              <a:t>Thế số đề tài cho vào và chạy matlab</a:t>
            </a:r>
          </a:p>
        </p:txBody>
      </p:sp>
      <p:sp>
        <p:nvSpPr>
          <p:cNvPr id="8" name="TextBox 7"/>
          <p:cNvSpPr txBox="1"/>
          <p:nvPr/>
        </p:nvSpPr>
        <p:spPr>
          <a:xfrm>
            <a:off x="403314" y="277680"/>
            <a:ext cx="3355599" cy="1569660"/>
          </a:xfrm>
          <a:prstGeom prst="rect">
            <a:avLst/>
          </a:prstGeom>
          <a:noFill/>
        </p:spPr>
        <p:txBody>
          <a:bodyPr wrap="none" rtlCol="0">
            <a:spAutoFit/>
          </a:bodyPr>
          <a:lstStyle/>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GIẢI BÀI TOÁN</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BẰNG</a:t>
            </a:r>
          </a:p>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MATLAB</a:t>
            </a:r>
            <a:endParaRPr lang="id-ID" sz="3200" spc="3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2510114" y="1428180"/>
            <a:ext cx="318695" cy="27473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11010900" y="533400"/>
            <a:ext cx="1181100" cy="58483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7410450" y="6381750"/>
            <a:ext cx="3600450" cy="4762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a:extLst>
              <a:ext uri="{FF2B5EF4-FFF2-40B4-BE49-F238E27FC236}">
                <a16:creationId xmlns:a16="http://schemas.microsoft.com/office/drawing/2014/main" id="{66E20488-C2F1-4C4F-B11B-C4E66110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 y="2534286"/>
            <a:ext cx="4439807" cy="3075192"/>
          </a:xfrm>
          <a:prstGeom prst="rect">
            <a:avLst/>
          </a:prstGeom>
        </p:spPr>
      </p:pic>
      <p:pic>
        <p:nvPicPr>
          <p:cNvPr id="7" name="Picture 6">
            <a:extLst>
              <a:ext uri="{FF2B5EF4-FFF2-40B4-BE49-F238E27FC236}">
                <a16:creationId xmlns:a16="http://schemas.microsoft.com/office/drawing/2014/main" id="{1732BE7C-C3FC-40F9-8464-8E827F2B0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279" y="2299253"/>
            <a:ext cx="4095234" cy="3647318"/>
          </a:xfrm>
          <a:prstGeom prst="rect">
            <a:avLst/>
          </a:prstGeom>
        </p:spPr>
      </p:pic>
    </p:spTree>
    <p:extLst>
      <p:ext uri="{BB962C8B-B14F-4D97-AF65-F5344CB8AC3E}">
        <p14:creationId xmlns:p14="http://schemas.microsoft.com/office/powerpoint/2010/main" val="19363052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248650" y="0"/>
            <a:ext cx="3943350" cy="685800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a:off x="261257" y="261258"/>
            <a:ext cx="11829143" cy="6090072"/>
            <a:chOff x="1154113" y="2038815"/>
            <a:chExt cx="4040774" cy="2215331"/>
          </a:xfrm>
        </p:grpSpPr>
        <p:pic>
          <p:nvPicPr>
            <p:cNvPr id="6"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739900" y="2178050"/>
              <a:ext cx="2851150" cy="1797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Screen Recording 3">
            <a:hlinkClick r:id="" action="ppaction://media"/>
            <a:extLst>
              <a:ext uri="{FF2B5EF4-FFF2-40B4-BE49-F238E27FC236}">
                <a16:creationId xmlns:a16="http://schemas.microsoft.com/office/drawing/2014/main" id="{1DB89D72-8587-4A99-93F1-11C95019B5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6116" y="644022"/>
            <a:ext cx="8363205" cy="4940193"/>
          </a:xfrm>
          <a:prstGeom prst="rect">
            <a:avLst/>
          </a:prstGeom>
        </p:spPr>
      </p:pic>
    </p:spTree>
    <p:extLst>
      <p:ext uri="{BB962C8B-B14F-4D97-AF65-F5344CB8AC3E}">
        <p14:creationId xmlns:p14="http://schemas.microsoft.com/office/powerpoint/2010/main" val="366658269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67350"/>
            <a:ext cx="12192000" cy="13906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159657" y="1672757"/>
            <a:ext cx="11059886" cy="2128018"/>
          </a:xfrm>
          <a:prstGeom prst="rect">
            <a:avLst/>
          </a:prstGeom>
          <a:noFill/>
        </p:spPr>
        <p:txBody>
          <a:bodyPr wrap="square" rtlCol="0">
            <a:spAutoFit/>
          </a:bodyPr>
          <a:lstStyle/>
          <a:p>
            <a:pPr marL="342900" marR="0" lvl="0" indent="-342900">
              <a:lnSpc>
                <a:spcPct val="106000"/>
              </a:lnSpc>
              <a:spcBef>
                <a:spcPts val="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Đề tài này đã hỗ trợ xác định quỹ đạo chuyển động ném xiên trong trọng trường bỏ qua lực cản môi trường. Với phương pháp sử dụng phần mềm Matlab có thể giúp thuật tiện và dễ dàng hơn trong việc giải các bài toán tương tự mà không thể giải được bằng tay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6000"/>
              </a:lnSpc>
              <a:spcBef>
                <a:spcPts val="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được lưu đồ giải thuật để giải quyết một bài toán vật lý. Viết được chương trình bằng  "m file" trong MATLAB để giải quyết bài toán vật lý được đưa ra.</a:t>
            </a:r>
            <a:endParaRPr lang="en-US">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06000"/>
              </a:lnSpc>
              <a:spcBef>
                <a:spcPts val="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 được các phương trình vật lý bằng công cụ Symbolic và công cụ giải số trong MATLAB.</a:t>
            </a:r>
          </a:p>
          <a:p>
            <a:pPr marL="342900" marR="0" lvl="0" indent="-342900">
              <a:lnSpc>
                <a:spcPct val="106000"/>
              </a:lnSpc>
              <a:spcBef>
                <a:spcPts val="0"/>
              </a:spcBef>
              <a:spcAft>
                <a:spcPts val="0"/>
              </a:spcAft>
              <a:buFont typeface="Times New Roman" panose="02020603050405020304" pitchFamily="18" charset="0"/>
              <a:buChar char="-"/>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Phân tích được ý nghĩa vật lý của các kết quả thu được từ chương trình.</a:t>
            </a:r>
            <a:endParaRPr lang="en-US" sz="1800">
              <a:effectLst/>
              <a:latin typeface="Arial" panose="020B0604020202020204" pitchFamily="34" charset="0"/>
              <a:ea typeface="Arial" panose="020B0604020202020204" pitchFamily="34" charset="0"/>
              <a:cs typeface="Times New Roman" panose="02020603050405020304" pitchFamily="18" charset="0"/>
            </a:endParaRPr>
          </a:p>
        </p:txBody>
      </p:sp>
      <p:sp>
        <p:nvSpPr>
          <p:cNvPr id="8" name="TextBox 7"/>
          <p:cNvSpPr txBox="1"/>
          <p:nvPr/>
        </p:nvSpPr>
        <p:spPr>
          <a:xfrm>
            <a:off x="410998" y="6075862"/>
            <a:ext cx="1794594" cy="338554"/>
          </a:xfrm>
          <a:prstGeom prst="rect">
            <a:avLst/>
          </a:prstGeom>
          <a:noFill/>
        </p:spPr>
        <p:txBody>
          <a:bodyPr wrap="none" rtlCol="0">
            <a:spAutoFit/>
          </a:bodyPr>
          <a:lstStyle/>
          <a:p>
            <a:r>
              <a:rPr lang="en-US" sz="16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CONTINUE</a:t>
            </a:r>
            <a:endParaRPr lang="id-ID" sz="16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2174345" y="6171086"/>
            <a:ext cx="166722" cy="14372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p:cNvCxnSpPr/>
          <p:nvPr/>
        </p:nvCxnSpPr>
        <p:spPr>
          <a:xfrm>
            <a:off x="490795" y="6443444"/>
            <a:ext cx="1809746"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6238" y="808144"/>
            <a:ext cx="1878008" cy="700957"/>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p:cNvSpPr txBox="1"/>
          <p:nvPr/>
        </p:nvSpPr>
        <p:spPr>
          <a:xfrm>
            <a:off x="410998" y="157171"/>
            <a:ext cx="1242648" cy="707886"/>
          </a:xfrm>
          <a:prstGeom prst="rect">
            <a:avLst/>
          </a:prstGeom>
          <a:noFill/>
        </p:spPr>
        <p:txBody>
          <a:bodyPr wrap="none" rtlCol="0">
            <a:spAutoFit/>
          </a:bodyPr>
          <a:lstStyle/>
          <a:p>
            <a:r>
              <a:rPr lang="en-US" sz="40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KẾT</a:t>
            </a:r>
            <a:endParaRPr lang="id-ID" sz="40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3" name="TextBox 12"/>
          <p:cNvSpPr txBox="1"/>
          <p:nvPr/>
        </p:nvSpPr>
        <p:spPr>
          <a:xfrm>
            <a:off x="410998" y="801215"/>
            <a:ext cx="1793248" cy="707886"/>
          </a:xfrm>
          <a:prstGeom prst="rect">
            <a:avLst/>
          </a:prstGeom>
          <a:noFill/>
        </p:spPr>
        <p:txBody>
          <a:bodyPr wrap="none" rtlCol="0">
            <a:spAutoFit/>
          </a:bodyPr>
          <a:lstStyle/>
          <a:p>
            <a:r>
              <a:rPr lang="en-US" sz="4000" spc="600">
                <a:solidFill>
                  <a:schemeClr val="bg1"/>
                </a:solidFill>
                <a:latin typeface="Lato Heavy" panose="020F0502020204030203" pitchFamily="34" charset="0"/>
                <a:ea typeface="Lato Heavy" panose="020F0502020204030203" pitchFamily="34" charset="0"/>
                <a:cs typeface="Lato Heavy" panose="020F0502020204030203" pitchFamily="34" charset="0"/>
              </a:rPr>
              <a:t>LUẬN</a:t>
            </a:r>
            <a:endParaRPr lang="id-ID" sz="40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1325645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02055" y="2505670"/>
            <a:ext cx="10787890" cy="923330"/>
          </a:xfrm>
          <a:prstGeom prst="rect">
            <a:avLst/>
          </a:prstGeom>
          <a:noFill/>
        </p:spPr>
        <p:txBody>
          <a:bodyPr wrap="none" rtlCol="0">
            <a:spAutoFit/>
          </a:bodyPr>
          <a:lstStyle/>
          <a:p>
            <a:r>
              <a:rPr lang="id-ID" sz="5400" spc="60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THANK </a:t>
            </a:r>
            <a:r>
              <a:rPr lang="id-ID" sz="5400" spc="60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YOU</a:t>
            </a:r>
            <a:r>
              <a:rPr lang="en-US" sz="5400" spc="60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 </a:t>
            </a:r>
            <a:r>
              <a:rPr lang="en-US" sz="5400" spc="60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AND</a:t>
            </a:r>
            <a:r>
              <a:rPr lang="en-US" sz="5400" spc="60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 </a:t>
            </a:r>
            <a:r>
              <a:rPr lang="en-US" sz="5400" spc="600">
                <a:solidFill>
                  <a:schemeClr val="bg1"/>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GOOD</a:t>
            </a:r>
            <a:r>
              <a:rPr lang="en-US" sz="5400" spc="60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rPr>
              <a:t>BYE </a:t>
            </a:r>
            <a:endParaRPr lang="id-ID" sz="5400" spc="600" dirty="0">
              <a:solidFill>
                <a:srgbClr val="9DD6C8"/>
              </a:solidFill>
              <a:effectLst>
                <a:outerShdw blurRad="38100" dist="38100" dir="2700000" algn="tl">
                  <a:srgbClr val="000000">
                    <a:alpha val="43137"/>
                  </a:srgbClr>
                </a:outerShdw>
              </a:effectLst>
              <a:latin typeface="Lato Heavy" panose="020F0502020204030203" pitchFamily="34" charset="0"/>
              <a:ea typeface="Lato Heavy" panose="020F0502020204030203" pitchFamily="34" charset="0"/>
              <a:cs typeface="Lato Heavy" panose="020F0502020204030203" pitchFamily="34" charset="0"/>
            </a:endParaRPr>
          </a:p>
        </p:txBody>
      </p:sp>
      <p:sp>
        <p:nvSpPr>
          <p:cNvPr id="5" name="TextBox 4"/>
          <p:cNvSpPr txBox="1"/>
          <p:nvPr/>
        </p:nvSpPr>
        <p:spPr>
          <a:xfrm>
            <a:off x="9501824" y="6348963"/>
            <a:ext cx="2334293" cy="338554"/>
          </a:xfrm>
          <a:prstGeom prst="rect">
            <a:avLst/>
          </a:prstGeom>
          <a:noFill/>
        </p:spPr>
        <p:txBody>
          <a:bodyPr wrap="none" rtlCol="0">
            <a:spAutoFit/>
          </a:bodyPr>
          <a:lstStyle/>
          <a:p>
            <a:r>
              <a:rPr lang="en-US" sz="1600" spc="300">
                <a:solidFill>
                  <a:schemeClr val="bg1"/>
                </a:solidFill>
              </a:rPr>
              <a:t>NHÓM 13-VẬT LÍ 1</a:t>
            </a:r>
            <a:endParaRPr lang="id-ID" sz="1600" spc="300" dirty="0">
              <a:solidFill>
                <a:schemeClr val="bg1"/>
              </a:solidFill>
            </a:endParaRPr>
          </a:p>
        </p:txBody>
      </p:sp>
      <p:sp>
        <p:nvSpPr>
          <p:cNvPr id="9" name="TextBox 8"/>
          <p:cNvSpPr txBox="1"/>
          <p:nvPr/>
        </p:nvSpPr>
        <p:spPr>
          <a:xfrm>
            <a:off x="7513010" y="3670463"/>
            <a:ext cx="4180440" cy="276999"/>
          </a:xfrm>
          <a:prstGeom prst="rect">
            <a:avLst/>
          </a:prstGeom>
          <a:noFill/>
        </p:spPr>
        <p:txBody>
          <a:bodyPr wrap="none" rtlCol="0">
            <a:spAutoFit/>
          </a:bodyPr>
          <a:lstStyle/>
          <a:p>
            <a:r>
              <a:rPr lang="id-ID" sz="1200" spc="600" dirty="0">
                <a:solidFill>
                  <a:schemeClr val="bg1"/>
                </a:solidFill>
              </a:rPr>
              <a:t>FOR WATCHING AND LISTENING</a:t>
            </a:r>
          </a:p>
        </p:txBody>
      </p:sp>
      <p:pic>
        <p:nvPicPr>
          <p:cNvPr id="1028" name="Picture 4" descr="hình ảnh động tạm biệt - Tìm với Google | Cute gif, Cute dinosaur, Cute  stickers">
            <a:extLst>
              <a:ext uri="{FF2B5EF4-FFF2-40B4-BE49-F238E27FC236}">
                <a16:creationId xmlns:a16="http://schemas.microsoft.com/office/drawing/2014/main" id="{F4DD0769-0601-4AE1-9FB9-052F51DA74C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7761" y="3491463"/>
            <a:ext cx="3524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14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51824" y="1345164"/>
            <a:ext cx="3123391" cy="700957"/>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4513729" y="3456541"/>
            <a:ext cx="7678271" cy="342900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p:cNvSpPr/>
          <p:nvPr/>
        </p:nvSpPr>
        <p:spPr>
          <a:xfrm rot="5400000">
            <a:off x="11652964" y="6368274"/>
            <a:ext cx="383016" cy="32750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7" name="TextBox 16"/>
          <p:cNvSpPr txBox="1"/>
          <p:nvPr/>
        </p:nvSpPr>
        <p:spPr>
          <a:xfrm>
            <a:off x="336585" y="153044"/>
            <a:ext cx="2279791" cy="707886"/>
          </a:xfrm>
          <a:prstGeom prst="rect">
            <a:avLst/>
          </a:prstGeom>
          <a:noFill/>
        </p:spPr>
        <p:txBody>
          <a:bodyPr wrap="none" rtlCol="0">
            <a:spAutoFit/>
          </a:bodyPr>
          <a:lstStyle/>
          <a:p>
            <a:r>
              <a:rPr lang="en-US" sz="40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THÀNH</a:t>
            </a:r>
            <a:endParaRPr lang="id-ID" sz="40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8" name="TextBox 17"/>
          <p:cNvSpPr txBox="1"/>
          <p:nvPr/>
        </p:nvSpPr>
        <p:spPr>
          <a:xfrm>
            <a:off x="336585" y="694191"/>
            <a:ext cx="1590500" cy="707886"/>
          </a:xfrm>
          <a:prstGeom prst="rect">
            <a:avLst/>
          </a:prstGeom>
          <a:noFill/>
        </p:spPr>
        <p:txBody>
          <a:bodyPr wrap="none" rtlCol="0">
            <a:spAutoFit/>
          </a:bodyPr>
          <a:lstStyle/>
          <a:p>
            <a:r>
              <a:rPr lang="en-US" sz="40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VIÊN</a:t>
            </a:r>
            <a:endParaRPr lang="id-ID" sz="40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9" name="TextBox 18"/>
          <p:cNvSpPr txBox="1"/>
          <p:nvPr/>
        </p:nvSpPr>
        <p:spPr>
          <a:xfrm>
            <a:off x="336585" y="1338235"/>
            <a:ext cx="3230372" cy="707886"/>
          </a:xfrm>
          <a:prstGeom prst="rect">
            <a:avLst/>
          </a:prstGeom>
          <a:noFill/>
        </p:spPr>
        <p:txBody>
          <a:bodyPr wrap="none" rtlCol="0">
            <a:spAutoFit/>
          </a:bodyPr>
          <a:lstStyle/>
          <a:p>
            <a:r>
              <a:rPr lang="en-US" sz="4000" spc="600">
                <a:solidFill>
                  <a:schemeClr val="bg1"/>
                </a:solidFill>
                <a:latin typeface="Lato Heavy" panose="020F0502020204030203" pitchFamily="34" charset="0"/>
                <a:ea typeface="Lato Heavy" panose="020F0502020204030203" pitchFamily="34" charset="0"/>
                <a:cs typeface="Lato Heavy" panose="020F0502020204030203" pitchFamily="34" charset="0"/>
              </a:rPr>
              <a:t>NHÓM 13 </a:t>
            </a:r>
            <a:endParaRPr lang="id-ID" sz="40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6" name="TextBox 5">
            <a:extLst>
              <a:ext uri="{FF2B5EF4-FFF2-40B4-BE49-F238E27FC236}">
                <a16:creationId xmlns:a16="http://schemas.microsoft.com/office/drawing/2014/main" id="{497257B9-092F-454C-A133-A297997DC2D9}"/>
              </a:ext>
            </a:extLst>
          </p:cNvPr>
          <p:cNvSpPr txBox="1"/>
          <p:nvPr/>
        </p:nvSpPr>
        <p:spPr>
          <a:xfrm>
            <a:off x="251824" y="2352918"/>
            <a:ext cx="2501156" cy="1477328"/>
          </a:xfrm>
          <a:prstGeom prst="rect">
            <a:avLst/>
          </a:prstGeom>
          <a:noFill/>
        </p:spPr>
        <p:txBody>
          <a:bodyPr wrap="square" rtlCol="0">
            <a:spAutoFit/>
          </a:bodyPr>
          <a:lstStyle/>
          <a:p>
            <a:r>
              <a:rPr lang="en-US"/>
              <a:t>-Nguyễn Chương Quỳnh</a:t>
            </a:r>
          </a:p>
          <a:p>
            <a:r>
              <a:rPr lang="en-US"/>
              <a:t>-Lê Thanh Sang</a:t>
            </a:r>
          </a:p>
          <a:p>
            <a:r>
              <a:rPr lang="en-US"/>
              <a:t>-Đoàn Lâm Sinh</a:t>
            </a:r>
          </a:p>
          <a:p>
            <a:r>
              <a:rPr lang="en-US"/>
              <a:t>-Hoàng Bá Thái</a:t>
            </a:r>
          </a:p>
          <a:p>
            <a:r>
              <a:rPr lang="en-US"/>
              <a:t>-Cao Sô Thân </a:t>
            </a:r>
          </a:p>
        </p:txBody>
      </p:sp>
      <p:sp>
        <p:nvSpPr>
          <p:cNvPr id="8" name="TextBox 7">
            <a:extLst>
              <a:ext uri="{FF2B5EF4-FFF2-40B4-BE49-F238E27FC236}">
                <a16:creationId xmlns:a16="http://schemas.microsoft.com/office/drawing/2014/main" id="{78FAB29F-1178-4F55-BA3D-77E84F7F4046}"/>
              </a:ext>
            </a:extLst>
          </p:cNvPr>
          <p:cNvSpPr txBox="1"/>
          <p:nvPr/>
        </p:nvSpPr>
        <p:spPr>
          <a:xfrm>
            <a:off x="2931459" y="2339788"/>
            <a:ext cx="1062317" cy="1477328"/>
          </a:xfrm>
          <a:prstGeom prst="rect">
            <a:avLst/>
          </a:prstGeom>
          <a:noFill/>
        </p:spPr>
        <p:txBody>
          <a:bodyPr wrap="square" rtlCol="0">
            <a:spAutoFit/>
          </a:bodyPr>
          <a:lstStyle/>
          <a:p>
            <a:r>
              <a:rPr lang="en-US"/>
              <a:t>2112166</a:t>
            </a:r>
          </a:p>
          <a:p>
            <a:r>
              <a:rPr lang="en-US"/>
              <a:t>2112175</a:t>
            </a:r>
          </a:p>
          <a:p>
            <a:r>
              <a:rPr lang="en-US"/>
              <a:t>2114649</a:t>
            </a:r>
          </a:p>
          <a:p>
            <a:r>
              <a:rPr lang="en-US"/>
              <a:t>2114760</a:t>
            </a:r>
          </a:p>
          <a:p>
            <a:r>
              <a:rPr lang="en-US"/>
              <a:t>2114849</a:t>
            </a:r>
          </a:p>
        </p:txBody>
      </p:sp>
      <p:sp>
        <p:nvSpPr>
          <p:cNvPr id="21" name="TextBox 20">
            <a:extLst>
              <a:ext uri="{FF2B5EF4-FFF2-40B4-BE49-F238E27FC236}">
                <a16:creationId xmlns:a16="http://schemas.microsoft.com/office/drawing/2014/main" id="{70497B61-DD77-432B-8AB5-E6756DBE9ABC}"/>
              </a:ext>
            </a:extLst>
          </p:cNvPr>
          <p:cNvSpPr txBox="1"/>
          <p:nvPr/>
        </p:nvSpPr>
        <p:spPr>
          <a:xfrm>
            <a:off x="4644430" y="1151391"/>
            <a:ext cx="7210985" cy="4253344"/>
          </a:xfrm>
          <a:prstGeom prst="rect">
            <a:avLst/>
          </a:prstGeom>
          <a:noFill/>
        </p:spPr>
        <p:txBody>
          <a:bodyPr wrap="square">
            <a:spAutoFit/>
          </a:bodyPr>
          <a:lstStyle/>
          <a:p>
            <a:pPr marL="0" marR="0" indent="457200" algn="ctr">
              <a:lnSpc>
                <a:spcPct val="150000"/>
              </a:lnSpc>
              <a:spcBef>
                <a:spcPts val="600"/>
              </a:spcBef>
              <a:spcAft>
                <a:spcPts val="0"/>
              </a:spcAft>
            </a:pPr>
            <a:r>
              <a:rPr lang="en-US" b="1">
                <a:solidFill>
                  <a:srgbClr val="000000"/>
                </a:solidFill>
                <a:effectLst/>
                <a:latin typeface="Lato Heavy" panose="020F0502020204030203"/>
                <a:ea typeface="Times New Roman" panose="02020603050405020304" pitchFamily="18" charset="0"/>
              </a:rPr>
              <a:t>Lời Cảm Ơn</a:t>
            </a:r>
          </a:p>
          <a:p>
            <a:pPr marL="0" marR="0" indent="457200" algn="just">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rPr>
              <a:t>Trong suốt quá trình thực hiện tiểu luận nói trên, nhóm chúng tôi đã nhận được rất nhiều sự quan tâm và ủng hộ, giúp đỡ tận tình của thầy cô và bạn bè </a:t>
            </a:r>
            <a:endParaRPr lang="en-US" sz="1400">
              <a:effectLst/>
              <a:latin typeface="Lato Heavy" panose="020F0502020204030203"/>
              <a:ea typeface="Times New Roman" panose="02020603050405020304" pitchFamily="18" charset="0"/>
            </a:endParaRPr>
          </a:p>
          <a:p>
            <a:pPr marL="0" marR="0" indent="457200" algn="just">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rPr>
              <a:t>Ngoài ra, nhóm cũng xin gửi lời tri ân chân thành nhất đến cô Dương Thị Như Tranh và cô Nguyễn Ngọc Quỳnh , là giảng viên hướng dẫn cho đề tài matlab này. Nhờ có cô hết lòng chỉ bảo mà nhóm đã hoàn thành tiểu luận đúng tiến độ và giải quyết tốt những vướng mắc gặp phải. Sự hướng dẫn của cô đã là kim chỉ nam cho mọi hành động của nhóm và phát huy tối đa được mối quan hệ hỗ trợ giữa thầy và trò trong môi trường giáo dục.</a:t>
            </a:r>
            <a:endParaRPr lang="en-US" sz="1400">
              <a:effectLst/>
              <a:latin typeface="Lato Heavy" panose="020F0502020204030203"/>
              <a:ea typeface="Times New Roman" panose="02020603050405020304" pitchFamily="18" charset="0"/>
            </a:endParaRPr>
          </a:p>
          <a:p>
            <a:pPr marL="0" marR="0" indent="457200" algn="just">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rPr>
              <a:t>Lời cuối, xin một lần nữa gửi lời biết ơn sâu sắc đến các cá nhân, các thầy cô đã dành thời gian chỉ dẫn cho nhóm. Đây chính là niềm tin, nguồn động lực to lớn để nhóm có thể đạt được kết quả này.</a:t>
            </a:r>
            <a:endParaRPr lang="en-US" sz="1400">
              <a:effectLst/>
              <a:latin typeface="Lato Heavy" panose="020F0502020204030203"/>
              <a:ea typeface="Times New Roman" panose="02020603050405020304" pitchFamily="18" charset="0"/>
            </a:endParaRPr>
          </a:p>
        </p:txBody>
      </p:sp>
    </p:spTree>
    <p:extLst>
      <p:ext uri="{BB962C8B-B14F-4D97-AF65-F5344CB8AC3E}">
        <p14:creationId xmlns:p14="http://schemas.microsoft.com/office/powerpoint/2010/main" val="3714382276"/>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Horizontal)">
                                      <p:cBhvr>
                                        <p:cTn id="10" dur="500"/>
                                        <p:tgtEl>
                                          <p:spTgt spid="18"/>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outHorizontal)">
                                      <p:cBhvr>
                                        <p:cTn id="13" dur="500"/>
                                        <p:tgtEl>
                                          <p:spTgt spid="19"/>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Horizontal)">
                                      <p:cBhvr>
                                        <p:cTn id="16" dur="500"/>
                                        <p:tgtEl>
                                          <p:spTgt spid="6"/>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6" grpId="0"/>
      <p:bldP spid="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41453" y="1105151"/>
            <a:ext cx="8193466" cy="5027851"/>
          </a:xfrm>
          <a:prstGeom prst="rect">
            <a:avLst/>
          </a:prstGeom>
        </p:spPr>
        <p:txBody>
          <a:bodyPr wrap="square">
            <a:spAutoFit/>
          </a:bodyPr>
          <a:lstStyle/>
          <a:p>
            <a:pPr marL="0" marR="0" indent="457200" algn="just">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cs typeface="Times New Roman" panose="02020603050405020304" pitchFamily="18" charset="0"/>
              </a:rPr>
              <a:t>Vật lý đại cương 1 là môn học đại cương có tầm quan trọng đối với sinh viên ĐH Bách Khoa TPHCM nói riêng và sinh viên các ngành khối khoa học kỹ thuật – công nghệ nói chung. Do đó, việc dành cho môn học này một khối lượng thời gian nhất định và thực hành là điều tất yếu để giúp cho sinh viên có được cơ sở vững chắc về các môn KHTN và làm tiền đề để học tốt các môn khác trong chương trình đào tạo.</a:t>
            </a:r>
            <a:endParaRPr lang="en-US" sz="1400">
              <a:effectLst/>
              <a:latin typeface="Lato Heavy" panose="020F0502020204030203"/>
              <a:ea typeface="Times New Roman" panose="02020603050405020304" pitchFamily="18" charset="0"/>
              <a:cs typeface="Times New Roman" panose="02020603050405020304" pitchFamily="18" charset="0"/>
            </a:endParaRPr>
          </a:p>
          <a:p>
            <a:pPr marL="0" marR="0" indent="457200" algn="just">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cs typeface="Times New Roman" panose="02020603050405020304" pitchFamily="18" charset="0"/>
              </a:rPr>
              <a:t>Sự phát triển của toán tin ra đời đã hỗ trợ rất lớn trong quá trình phát triển của các môn học vật lý. Việc ứng dụng tin học trong quá trình giải thích các cơ sở dữ liệu của vật lý, giải các bài toán vật lý đã làm cho thời gian bỏ ra được rút ngắn lại và mang hiệu quả cao hơn. Như ta đã biết, phần mềm ứng dụng Matlab đã giải quyết được các vấn đề đó. Vì thế việc tìm hiểu matlab và ứng dụng matlab trong việc thực hành môn học vật lý đại cương 1 rất quan trọng và có tính cấp thiết cao.</a:t>
            </a:r>
            <a:endParaRPr lang="en-US" sz="1400">
              <a:effectLst/>
              <a:latin typeface="Lato Heavy" panose="020F0502020204030203"/>
              <a:ea typeface="Times New Roman" panose="02020603050405020304" pitchFamily="18" charset="0"/>
              <a:cs typeface="Times New Roman" panose="02020603050405020304" pitchFamily="18" charset="0"/>
            </a:endParaRPr>
          </a:p>
          <a:p>
            <a:pPr marL="0" marR="0" indent="457200" algn="just">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cs typeface="Times New Roman" panose="02020603050405020304" pitchFamily="18" charset="0"/>
              </a:rPr>
              <a:t>Ở bài tập lớn này, nhóm thực hiện nội dung “ </a:t>
            </a:r>
            <a:r>
              <a:rPr lang="en-US" sz="1400">
                <a:effectLst/>
                <a:latin typeface="Lato Heavy" panose="020F0502020204030203"/>
                <a:ea typeface="Times New Roman" panose="02020603050405020304" pitchFamily="18" charset="0"/>
                <a:cs typeface="Times New Roman" panose="02020603050405020304" pitchFamily="18" charset="0"/>
              </a:rPr>
              <a:t>Xác định quỹ đạo chuyển động ném xiên trong trọng trường bỏ qua lực cản môi trường ” </a:t>
            </a:r>
            <a:r>
              <a:rPr lang="en-US" sz="1400">
                <a:solidFill>
                  <a:srgbClr val="000000"/>
                </a:solidFill>
                <a:effectLst/>
                <a:latin typeface="Lato Heavy" panose="020F0502020204030203"/>
                <a:ea typeface="Times New Roman" panose="02020603050405020304" pitchFamily="18" charset="0"/>
                <a:cs typeface="Times New Roman" panose="02020603050405020304" pitchFamily="18" charset="0"/>
              </a:rPr>
              <a:t>thông qua phần mềm Matlab. Đây là một dạng bài toán khá quan trọng của phần Cơ học, được ứng dụng trong nhiều môn nghiên cứu khác.</a:t>
            </a:r>
            <a:endParaRPr lang="en-US" sz="1400">
              <a:effectLst/>
              <a:latin typeface="Lato Heavy" panose="020F0502020204030203"/>
              <a:ea typeface="Times New Roman" panose="02020603050405020304" pitchFamily="18" charset="0"/>
              <a:cs typeface="Times New Roman" panose="02020603050405020304" pitchFamily="18" charset="0"/>
            </a:endParaRPr>
          </a:p>
          <a:p>
            <a:pPr marL="0" marR="0" indent="457200" algn="ctr">
              <a:lnSpc>
                <a:spcPct val="150000"/>
              </a:lnSpc>
              <a:spcBef>
                <a:spcPts val="600"/>
              </a:spcBef>
              <a:spcAft>
                <a:spcPts val="0"/>
              </a:spcAft>
            </a:pPr>
            <a:r>
              <a:rPr lang="en-US" sz="1400">
                <a:solidFill>
                  <a:srgbClr val="000000"/>
                </a:solidFill>
                <a:effectLst/>
                <a:latin typeface="Lato Heavy" panose="020F0502020204030203"/>
                <a:ea typeface="Times New Roman" panose="02020603050405020304" pitchFamily="18" charset="0"/>
                <a:cs typeface="Times New Roman" panose="02020603050405020304" pitchFamily="18" charset="0"/>
              </a:rPr>
              <a:t>Sau đây là nội dung tìm hiểu bài tập lớn của nhóm !</a:t>
            </a:r>
            <a:endParaRPr lang="en-US" sz="1400">
              <a:effectLst/>
              <a:latin typeface="Lato Heavy" panose="020F0502020204030203"/>
              <a:ea typeface="Times New Roman" panose="02020603050405020304" pitchFamily="18" charset="0"/>
              <a:cs typeface="Times New Roman" panose="02020603050405020304" pitchFamily="18" charset="0"/>
            </a:endParaRPr>
          </a:p>
          <a:p>
            <a:pPr>
              <a:lnSpc>
                <a:spcPct val="150000"/>
              </a:lnSpc>
            </a:pP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9704818" y="6214652"/>
            <a:ext cx="1794594" cy="338554"/>
          </a:xfrm>
          <a:prstGeom prst="rect">
            <a:avLst/>
          </a:prstGeom>
          <a:noFill/>
        </p:spPr>
        <p:txBody>
          <a:bodyPr wrap="none" rtlCol="0">
            <a:spAutoFit/>
          </a:bodyPr>
          <a:lstStyle/>
          <a:p>
            <a:r>
              <a:rPr lang="en-US" sz="16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CONTINUE</a:t>
            </a:r>
            <a:endParaRPr lang="id-ID" sz="16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11468165" y="6309876"/>
            <a:ext cx="166722" cy="14372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0" name="Straight Connector 9"/>
          <p:cNvCxnSpPr/>
          <p:nvPr/>
        </p:nvCxnSpPr>
        <p:spPr>
          <a:xfrm>
            <a:off x="9784615" y="6582234"/>
            <a:ext cx="1809746"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20879" y="243528"/>
            <a:ext cx="2806980" cy="700957"/>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4034253" y="262725"/>
            <a:ext cx="1386833" cy="707886"/>
          </a:xfrm>
          <a:prstGeom prst="rect">
            <a:avLst/>
          </a:prstGeom>
          <a:noFill/>
        </p:spPr>
        <p:txBody>
          <a:bodyPr wrap="square" rtlCol="0">
            <a:spAutoFit/>
          </a:bodyPr>
          <a:lstStyle/>
          <a:p>
            <a:pPr algn="ctr"/>
            <a:r>
              <a:rPr lang="en-US" sz="40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LỜI </a:t>
            </a:r>
            <a:endParaRPr lang="id-ID" sz="40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4" name="TextBox 13"/>
          <p:cNvSpPr txBox="1"/>
          <p:nvPr/>
        </p:nvSpPr>
        <p:spPr>
          <a:xfrm>
            <a:off x="5220880" y="275787"/>
            <a:ext cx="2674892" cy="707886"/>
          </a:xfrm>
          <a:prstGeom prst="rect">
            <a:avLst/>
          </a:prstGeom>
          <a:noFill/>
        </p:spPr>
        <p:txBody>
          <a:bodyPr wrap="square" rtlCol="0">
            <a:spAutoFit/>
          </a:bodyPr>
          <a:lstStyle/>
          <a:p>
            <a:pPr algn="ctr"/>
            <a:r>
              <a:rPr lang="en-US" sz="40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rPr>
              <a:t>MỞ ĐẦU</a:t>
            </a:r>
            <a:endParaRPr lang="id-ID" sz="40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29930197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2)">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5688" y="580791"/>
            <a:ext cx="6545741" cy="5081391"/>
          </a:xfrm>
          <a:prstGeom prst="rect">
            <a:avLst/>
          </a:prstGeom>
        </p:spPr>
        <p:txBody>
          <a:bodyPr wrap="square">
            <a:spAutoFit/>
          </a:bodyPr>
          <a:lstStyle/>
          <a:p>
            <a:pPr marL="0" marR="0">
              <a:spcBef>
                <a:spcPts val="1000"/>
              </a:spcBef>
              <a:spcAft>
                <a:spcPts val="0"/>
              </a:spcAft>
            </a:pP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Yêu</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cầu</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endParaRPr lang="en-US" sz="1600" b="1" dirty="0">
              <a:solidFill>
                <a:srgbClr val="4F81BD"/>
              </a:solidFill>
              <a:effectLst/>
              <a:latin typeface="Lato Heavy" panose="020F0502020204030203"/>
              <a:ea typeface="Times New Roman" panose="02020603050405020304" pitchFamily="18" charset="0"/>
              <a:cs typeface="Times New Roman" panose="02020603050405020304" pitchFamily="18" charset="0"/>
            </a:endParaRPr>
          </a:p>
          <a:p>
            <a:pPr marL="0" marR="0">
              <a:spcBef>
                <a:spcPts val="0"/>
              </a:spcBef>
              <a:spcAft>
                <a:spcPts val="0"/>
              </a:spcAft>
            </a:pPr>
            <a:r>
              <a:rPr lang="en-US" sz="1600" dirty="0">
                <a:effectLst/>
                <a:latin typeface="Lato Heavy" panose="020F0502020204030203"/>
                <a:ea typeface="Times New Roman" panose="02020603050405020304" pitchFamily="18" charset="0"/>
                <a:cs typeface="Times New Roman" panose="02020603050405020304" pitchFamily="18" charset="0"/>
              </a:rPr>
              <a:t> </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spcBef>
                <a:spcPts val="0"/>
              </a:spcBef>
              <a:spcAft>
                <a:spcPts val="0"/>
              </a:spcAft>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dụng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Matlab</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để</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giải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bài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toán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sau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lgn="just">
              <a:spcBef>
                <a:spcPts val="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Một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hòn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đá</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được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ném</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xiên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lên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từ</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mặt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đất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với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vận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tốc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v</a:t>
            </a:r>
            <a:r>
              <a:rPr lang="en-US" sz="1600" baseline="-25000" dirty="0">
                <a:solidFill>
                  <a:srgbClr val="000000"/>
                </a:solidFill>
                <a:effectLst/>
                <a:latin typeface="Lato Heavy" panose="020F0502020204030203"/>
                <a:ea typeface="Times New Roman" panose="02020603050405020304" pitchFamily="18" charset="0"/>
                <a:cs typeface="Times New Roman" panose="02020603050405020304" pitchFamily="18" charset="0"/>
              </a:rPr>
              <a:t>0 </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15 m/s,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có</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hợp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30</a:t>
            </a:r>
            <a:r>
              <a:rPr lang="en-US" sz="1600" baseline="30000" dirty="0">
                <a:solidFill>
                  <a:srgbClr val="000000"/>
                </a:solidFill>
                <a:effectLst/>
                <a:latin typeface="Lato Heavy" panose="020F0502020204030203"/>
                <a:ea typeface="Times New Roman" panose="02020603050405020304" pitchFamily="18" charset="0"/>
                <a:cs typeface="Times New Roman" panose="02020603050405020304" pitchFamily="18" charset="0"/>
              </a:rPr>
              <a:t>0</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với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ngang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Lấy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g = 9,8m/s</a:t>
            </a:r>
            <a:r>
              <a:rPr lang="en-US" sz="1600" baseline="30000" dirty="0">
                <a:solidFill>
                  <a:srgbClr val="000000"/>
                </a:solidFill>
                <a:effectLst/>
                <a:latin typeface="Lato Heavy" panose="020F0502020204030203"/>
                <a:ea typeface="Times New Roman" panose="02020603050405020304" pitchFamily="18" charset="0"/>
                <a:cs typeface="Times New Roman" panose="02020603050405020304" pitchFamily="18" charset="0"/>
              </a:rPr>
              <a:t>2</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Tính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tỷ</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số</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bán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kính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quỹ</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đạo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tại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ném</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và</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cao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nhất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lgn="just">
              <a:spcBef>
                <a:spcPts val="0"/>
              </a:spcBef>
              <a:spcAft>
                <a:spcPts val="0"/>
              </a:spcAft>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Vẽ</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quỹ</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đạo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của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vật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Bỏ</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qua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mọi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lực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cản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của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không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khí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spcBef>
                <a:spcPts val="0"/>
              </a:spcBef>
              <a:spcAft>
                <a:spcPts val="0"/>
              </a:spcAft>
            </a:pPr>
            <a:r>
              <a:rPr lang="en-US" sz="1600" dirty="0">
                <a:effectLst/>
                <a:latin typeface="Lato Heavy" panose="020F0502020204030203"/>
                <a:ea typeface="Times New Roman" panose="02020603050405020304" pitchFamily="18" charset="0"/>
                <a:cs typeface="Times New Roman" panose="02020603050405020304" pitchFamily="18" charset="0"/>
              </a:rPr>
              <a:t> </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spcBef>
                <a:spcPts val="1000"/>
              </a:spcBef>
              <a:spcAft>
                <a:spcPts val="0"/>
              </a:spcAft>
            </a:pP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Điều</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kiện</a:t>
            </a:r>
            <a:endParaRPr lang="en-US" sz="1600" b="1" dirty="0">
              <a:solidFill>
                <a:srgbClr val="4F81BD"/>
              </a:solidFill>
              <a:effectLst/>
              <a:latin typeface="Lato Heavy" panose="020F0502020204030203"/>
              <a:ea typeface="Times New Roman" panose="02020603050405020304" pitchFamily="18" charset="0"/>
              <a:cs typeface="Times New Roman" panose="02020603050405020304" pitchFamily="18" charset="0"/>
            </a:endParaRPr>
          </a:p>
          <a:p>
            <a:pPr marL="342900" marR="0" lvl="0" indent="-342900">
              <a:lnSpc>
                <a:spcPct val="106000"/>
              </a:lnSpc>
              <a:spcBef>
                <a:spcPts val="0"/>
              </a:spcBef>
              <a:spcAft>
                <a:spcPts val="0"/>
              </a:spcAft>
              <a:buFont typeface="+mj-lt"/>
              <a:buAutoNum type="arabicParen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Sinh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viên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cần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có</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kiến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thức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về</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lập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trình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cơ</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bản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trong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MATLAB. </a:t>
            </a:r>
            <a:endParaRPr lang="en-US" sz="1600" dirty="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6000"/>
              </a:lnSpc>
              <a:spcBef>
                <a:spcPts val="0"/>
              </a:spcBef>
              <a:spcAft>
                <a:spcPts val="800"/>
              </a:spcAft>
              <a:buFont typeface="+mj-lt"/>
              <a:buAutoNum type="arabicParen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Tìm</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hiểu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các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lệnh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Matlab</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liên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quan</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symbolic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và</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đồ</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họa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spcBef>
                <a:spcPts val="0"/>
              </a:spcBef>
              <a:spcAft>
                <a:spcPts val="0"/>
              </a:spcAft>
            </a:pPr>
            <a:r>
              <a:rPr lang="en-US" sz="1600" dirty="0">
                <a:effectLst/>
                <a:latin typeface="Lato Heavy" panose="020F0502020204030203"/>
                <a:ea typeface="Times New Roman" panose="02020603050405020304" pitchFamily="18" charset="0"/>
                <a:cs typeface="Times New Roman" panose="02020603050405020304" pitchFamily="18" charset="0"/>
              </a:rPr>
              <a:t> </a:t>
            </a:r>
            <a:endParaRPr lang="en-US" sz="1600" dirty="0">
              <a:effectLst/>
              <a:latin typeface="Lato Heavy" panose="020F0502020204030203"/>
              <a:ea typeface="Arial" panose="020B0604020202020204" pitchFamily="34" charset="0"/>
              <a:cs typeface="Times New Roman" panose="02020603050405020304" pitchFamily="18" charset="0"/>
            </a:endParaRPr>
          </a:p>
          <a:p>
            <a:pPr marL="0" marR="0">
              <a:spcBef>
                <a:spcPts val="1000"/>
              </a:spcBef>
              <a:spcAft>
                <a:spcPts val="0"/>
              </a:spcAft>
            </a:pP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Nhiệm</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b="1"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vụ</a:t>
            </a:r>
            <a:r>
              <a:rPr lang="en-US" sz="1600" b="1"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endParaRPr lang="en-US" sz="1600" b="1" dirty="0">
              <a:solidFill>
                <a:srgbClr val="4F81BD"/>
              </a:solidFill>
              <a:latin typeface="Lato Heavy" panose="020F0502020204030203"/>
              <a:ea typeface="Times New Roman" panose="02020603050405020304" pitchFamily="18" charset="0"/>
              <a:cs typeface="Times New Roman" panose="02020603050405020304" pitchFamily="18" charset="0"/>
            </a:endParaRPr>
          </a:p>
          <a:p>
            <a:pPr marL="0" marR="0">
              <a:spcBef>
                <a:spcPts val="1000"/>
              </a:spcBef>
              <a:spcAft>
                <a:spcPts val="0"/>
              </a:spcAft>
            </a:pP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Xây</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dựng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trình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Matlab</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aren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Nhập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các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giá</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trị</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ban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dầu</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những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đại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lượng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đề</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cho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a:t>
            </a:r>
            <a:endParaRPr lang="en-US" sz="1600" dirty="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6000"/>
              </a:lnSpc>
              <a:spcBef>
                <a:spcPts val="0"/>
              </a:spcBef>
              <a:spcAft>
                <a:spcPts val="0"/>
              </a:spcAft>
              <a:buFont typeface="+mj-lt"/>
              <a:buAutoNum type="arabicParen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Thiết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lập</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các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trình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ứng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Sử</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dụng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các</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lệnh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symbolic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để</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giải</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hệ</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phương</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trình</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endParaRPr lang="en-US" sz="1600" dirty="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6000"/>
              </a:lnSpc>
              <a:spcBef>
                <a:spcPts val="0"/>
              </a:spcBef>
              <a:spcAft>
                <a:spcPts val="800"/>
              </a:spcAft>
              <a:buFont typeface="+mj-lt"/>
              <a:buAutoNum type="arabicParenR"/>
            </a:pP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Vẽ</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quỹ</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đạo</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của</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r>
              <a:rPr lang="en-US" sz="1600" dirty="0" err="1">
                <a:solidFill>
                  <a:srgbClr val="000000"/>
                </a:solidFill>
                <a:effectLst/>
                <a:latin typeface="Lato Heavy" panose="020F0502020204030203"/>
                <a:ea typeface="Times New Roman" panose="02020603050405020304" pitchFamily="18" charset="0"/>
                <a:cs typeface="Times New Roman" panose="02020603050405020304" pitchFamily="18" charset="0"/>
              </a:rPr>
              <a:t>vật</a:t>
            </a:r>
            <a:r>
              <a:rPr lang="en-US" sz="1600" dirty="0">
                <a:solidFill>
                  <a:srgbClr val="000000"/>
                </a:solidFill>
                <a:effectLst/>
                <a:latin typeface="Lato Heavy" panose="020F0502020204030203"/>
                <a:ea typeface="Times New Roman" panose="02020603050405020304" pitchFamily="18" charset="0"/>
                <a:cs typeface="Times New Roman" panose="02020603050405020304" pitchFamily="18" charset="0"/>
              </a:rPr>
              <a:t>. </a:t>
            </a:r>
            <a:endParaRPr lang="en-US" sz="1600" dirty="0">
              <a:effectLst/>
              <a:latin typeface="Lato Heavy" panose="020F0502020204030203"/>
              <a:ea typeface="Arial" panose="020B0604020202020204" pitchFamily="34" charset="0"/>
              <a:cs typeface="Times New Roman" panose="02020603050405020304" pitchFamily="18" charset="0"/>
            </a:endParaRPr>
          </a:p>
        </p:txBody>
      </p:sp>
      <p:sp>
        <p:nvSpPr>
          <p:cNvPr id="7" name="TextBox 6"/>
          <p:cNvSpPr txBox="1"/>
          <p:nvPr/>
        </p:nvSpPr>
        <p:spPr>
          <a:xfrm>
            <a:off x="581629" y="6271949"/>
            <a:ext cx="1794595" cy="338554"/>
          </a:xfrm>
          <a:prstGeom prst="rect">
            <a:avLst/>
          </a:prstGeom>
          <a:noFill/>
        </p:spPr>
        <p:txBody>
          <a:bodyPr wrap="none" rtlCol="0">
            <a:spAutoFit/>
          </a:bodyPr>
          <a:lstStyle/>
          <a:p>
            <a:pPr algn="r"/>
            <a:r>
              <a:rPr lang="en-US" sz="16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CONTINUE</a:t>
            </a:r>
            <a:endParaRPr lang="id-ID" sz="16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8" name="Isosceles Triangle 7"/>
          <p:cNvSpPr/>
          <p:nvPr/>
        </p:nvSpPr>
        <p:spPr>
          <a:xfrm rot="16200000" flipH="1">
            <a:off x="370486" y="6367173"/>
            <a:ext cx="166722" cy="14372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9" name="Straight Connector 8"/>
          <p:cNvCxnSpPr/>
          <p:nvPr/>
        </p:nvCxnSpPr>
        <p:spPr>
          <a:xfrm>
            <a:off x="398575" y="6639531"/>
            <a:ext cx="1809746"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96443" y="580791"/>
            <a:ext cx="2188093" cy="700957"/>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3603396" y="605034"/>
            <a:ext cx="893193" cy="707886"/>
          </a:xfrm>
          <a:prstGeom prst="rect">
            <a:avLst/>
          </a:prstGeom>
          <a:noFill/>
        </p:spPr>
        <p:txBody>
          <a:bodyPr wrap="none" rtlCol="0">
            <a:spAutoFit/>
          </a:bodyPr>
          <a:lstStyle/>
          <a:p>
            <a:pPr algn="r"/>
            <a:r>
              <a:rPr lang="en-US" sz="40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13</a:t>
            </a:r>
          </a:p>
        </p:txBody>
      </p:sp>
      <p:sp>
        <p:nvSpPr>
          <p:cNvPr id="12" name="TextBox 11"/>
          <p:cNvSpPr txBox="1"/>
          <p:nvPr/>
        </p:nvSpPr>
        <p:spPr>
          <a:xfrm>
            <a:off x="1488802" y="586231"/>
            <a:ext cx="2103333" cy="707886"/>
          </a:xfrm>
          <a:prstGeom prst="rect">
            <a:avLst/>
          </a:prstGeom>
          <a:noFill/>
        </p:spPr>
        <p:txBody>
          <a:bodyPr wrap="none" rtlCol="0">
            <a:spAutoFit/>
          </a:bodyPr>
          <a:lstStyle/>
          <a:p>
            <a:r>
              <a:rPr lang="en-US" sz="4000" spc="600">
                <a:solidFill>
                  <a:schemeClr val="bg1"/>
                </a:solidFill>
                <a:latin typeface="Lato Heavy" panose="020F0502020204030203" pitchFamily="34" charset="0"/>
                <a:ea typeface="Lato Heavy" panose="020F0502020204030203" pitchFamily="34" charset="0"/>
                <a:cs typeface="Lato Heavy" panose="020F0502020204030203" pitchFamily="34" charset="0"/>
              </a:rPr>
              <a:t>ĐỀ TÀI</a:t>
            </a:r>
            <a:endParaRPr lang="id-ID" sz="40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Tree>
    <p:extLst>
      <p:ext uri="{BB962C8B-B14F-4D97-AF65-F5344CB8AC3E}">
        <p14:creationId xmlns:p14="http://schemas.microsoft.com/office/powerpoint/2010/main" val="14427677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2" y="0"/>
            <a:ext cx="3487622" cy="1131695"/>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183359" y="138925"/>
            <a:ext cx="3183885" cy="461665"/>
          </a:xfrm>
          <a:prstGeom prst="rect">
            <a:avLst/>
          </a:prstGeom>
          <a:noFill/>
        </p:spPr>
        <p:txBody>
          <a:bodyPr wrap="none" rtlCol="0">
            <a:spAutoFit/>
          </a:bodyPr>
          <a:lstStyle/>
          <a:p>
            <a:r>
              <a:rPr lang="en-US" sz="2400" spc="600">
                <a:solidFill>
                  <a:schemeClr val="bg1"/>
                </a:solidFill>
                <a:latin typeface="Lato Heavy" panose="020F0502020204030203" pitchFamily="34" charset="0"/>
                <a:ea typeface="Lato Heavy" panose="020F0502020204030203" pitchFamily="34" charset="0"/>
                <a:cs typeface="Lato Heavy" panose="020F0502020204030203" pitchFamily="34" charset="0"/>
              </a:rPr>
              <a:t>CHUYỂN ĐỘNG</a:t>
            </a:r>
            <a:endParaRPr lang="id-ID" sz="24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1" name="TextBox 10"/>
          <p:cNvSpPr txBox="1"/>
          <p:nvPr/>
        </p:nvSpPr>
        <p:spPr>
          <a:xfrm>
            <a:off x="677082" y="670030"/>
            <a:ext cx="2196435" cy="461665"/>
          </a:xfrm>
          <a:prstGeom prst="rect">
            <a:avLst/>
          </a:prstGeom>
          <a:noFill/>
        </p:spPr>
        <p:txBody>
          <a:bodyPr wrap="none" rtlCol="0">
            <a:spAutoFit/>
          </a:bodyPr>
          <a:lstStyle/>
          <a:p>
            <a:r>
              <a:rPr lang="en-US" sz="2400" spc="600">
                <a:solidFill>
                  <a:schemeClr val="bg1"/>
                </a:solidFill>
                <a:latin typeface="Lato Heavy" panose="020F0502020204030203" pitchFamily="34" charset="0"/>
                <a:ea typeface="Lato Heavy" panose="020F0502020204030203" pitchFamily="34" charset="0"/>
                <a:cs typeface="Lato Heavy" panose="020F0502020204030203" pitchFamily="34" charset="0"/>
              </a:rPr>
              <a:t>NÉM XIÊN</a:t>
            </a:r>
            <a:endParaRPr lang="id-ID" sz="24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mc:AlternateContent xmlns:mc="http://schemas.openxmlformats.org/markup-compatibility/2006" xmlns:a14="http://schemas.microsoft.com/office/drawing/2010/main">
        <mc:Choice Requires="a14">
          <p:sp>
            <p:nvSpPr>
              <p:cNvPr id="12" name="Rectangle 11"/>
              <p:cNvSpPr/>
              <p:nvPr/>
            </p:nvSpPr>
            <p:spPr>
              <a:xfrm>
                <a:off x="149714" y="1239687"/>
                <a:ext cx="5802560" cy="5691943"/>
              </a:xfrm>
              <a:prstGeom prst="rect">
                <a:avLst/>
              </a:prstGeom>
            </p:spPr>
            <p:txBody>
              <a:bodyPr wrap="square">
                <a:spAutoFit/>
              </a:bodyPr>
              <a:lstStyle/>
              <a:p>
                <a:pPr marL="0" marR="0">
                  <a:spcBef>
                    <a:spcPts val="0"/>
                  </a:spcBef>
                  <a:spcAft>
                    <a:spcPts val="0"/>
                  </a:spcAft>
                </a:pPr>
                <a:r>
                  <a:rPr lang="vi-VN" sz="1600" dirty="0">
                    <a:effectLst/>
                    <a:latin typeface="+mj-lt"/>
                    <a:ea typeface="Arial" panose="020B0604020202020204" pitchFamily="34" charset="0"/>
                    <a:cs typeface="Times New Roman" panose="02020603050405020304" pitchFamily="18" charset="0"/>
                  </a:rPr>
                  <a:t>Chuyển động ném xiên trong trọng trường là chuyển động với gia tốc đều trong không gian hai chiều trong đó: Ox là phương biểu diễn độ dài vật đi được, Oy là phương biểu diễn độ cao của vật bay được.</a:t>
                </a:r>
                <a:endParaRPr lang="en-US" sz="1600" dirty="0">
                  <a:effectLst/>
                  <a:latin typeface="+mj-lt"/>
                  <a:ea typeface="Arial" panose="020B0604020202020204" pitchFamily="34" charset="0"/>
                  <a:cs typeface="Times New Roman" panose="02020603050405020304" pitchFamily="18" charset="0"/>
                </a:endParaRPr>
              </a:p>
              <a:p>
                <a:pPr marL="457200" marR="0">
                  <a:lnSpc>
                    <a:spcPct val="106000"/>
                  </a:lnSpc>
                  <a:spcBef>
                    <a:spcPts val="0"/>
                  </a:spcBef>
                  <a:spcAft>
                    <a:spcPts val="800"/>
                  </a:spcAft>
                </a:pPr>
                <a:r>
                  <a:rPr lang="vi-VN" sz="1600" dirty="0">
                    <a:effectLst/>
                    <a:latin typeface="+mj-lt"/>
                    <a:ea typeface="Arial" panose="020B0604020202020204" pitchFamily="34" charset="0"/>
                    <a:cs typeface="Times New Roman" panose="02020603050405020304" pitchFamily="18" charset="0"/>
                  </a:rPr>
                  <a:t>     Ta suy ra được vectơ vị trí của vật</a:t>
                </a:r>
                <a:r>
                  <a:rPr lang="en-US" sz="1600" dirty="0">
                    <a:effectLst/>
                    <a:latin typeface="+mj-lt"/>
                    <a:ea typeface="Arial" panose="020B0604020202020204" pitchFamily="34" charset="0"/>
                    <a:cs typeface="Times New Roman" panose="02020603050405020304" pitchFamily="18" charset="0"/>
                  </a:rPr>
                  <a:t> :</a:t>
                </a:r>
              </a:p>
              <a:p>
                <a:pPr marL="0" marR="0">
                  <a:spcBef>
                    <a:spcPts val="0"/>
                  </a:spcBef>
                  <a:spcAft>
                    <a:spcPts val="0"/>
                  </a:spcAft>
                </a:pPr>
                <a:r>
                  <a:rPr lang="vi-VN" sz="1600" dirty="0">
                    <a:effectLst/>
                    <a:latin typeface="+mj-lt"/>
                    <a:ea typeface="Arial" panose="020B0604020202020204" pitchFamily="34" charset="0"/>
                    <a:cs typeface="Times New Roman" panose="02020603050405020304" pitchFamily="18" charset="0"/>
                  </a:rPr>
                  <a:t> Ta chọn một hệ trục toạ độ như hình trên với gốc O là điểm mà vật bắt đầu chuyển động (</a:t>
                </a:r>
                <a14:m>
                  <m:oMath xmlns:m="http://schemas.openxmlformats.org/officeDocument/2006/math">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acc>
                          <m:accPr>
                            <m:chr m:val="⃗"/>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accPr>
                          <m:e>
                            <m:r>
                              <a:rPr lang="vi-VN" sz="1600" i="1">
                                <a:effectLst/>
                                <a:latin typeface="Cambria Math" panose="02040503050406030204" pitchFamily="18" charset="0"/>
                                <a:ea typeface="Arial" panose="020B0604020202020204" pitchFamily="34" charset="0"/>
                                <a:cs typeface="Times New Roman" panose="02020603050405020304" pitchFamily="18" charset="0"/>
                              </a:rPr>
                              <m:t>𝑟</m:t>
                            </m:r>
                          </m:e>
                        </m:acc>
                      </m:e>
                      <m:sub>
                        <m:r>
                          <a:rPr lang="vi-VN" sz="1600" i="1">
                            <a:effectLst/>
                            <a:latin typeface="Cambria Math" panose="02040503050406030204" pitchFamily="18" charset="0"/>
                            <a:ea typeface="Arial" panose="020B0604020202020204" pitchFamily="34" charset="0"/>
                            <a:cs typeface="Times New Roman" panose="02020603050405020304" pitchFamily="18" charset="0"/>
                          </a:rPr>
                          <m:t>𝑜</m:t>
                        </m:r>
                      </m:sub>
                    </m:sSub>
                    <m:r>
                      <a:rPr lang="vi-VN" sz="1600" i="1">
                        <a:effectLst/>
                        <a:latin typeface="Cambria Math" panose="02040503050406030204" pitchFamily="18" charset="0"/>
                        <a:ea typeface="Arial" panose="020B0604020202020204" pitchFamily="34" charset="0"/>
                        <a:cs typeface="Times New Roman" panose="02020603050405020304" pitchFamily="18" charset="0"/>
                      </a:rPr>
                      <m:t>=0</m:t>
                    </m:r>
                  </m:oMath>
                </a14:m>
                <a:r>
                  <a:rPr lang="vi-VN" sz="1600" dirty="0">
                    <a:effectLst/>
                    <a:latin typeface="+mj-lt"/>
                    <a:ea typeface="Times New Roman" panose="02020603050405020304" pitchFamily="18" charset="0"/>
                    <a:cs typeface="Times New Roman" panose="02020603050405020304" pitchFamily="18" charset="0"/>
                  </a:rPr>
                  <a:t>)</a:t>
                </a:r>
                <a:endParaRPr lang="en-US" sz="1600" dirty="0">
                  <a:effectLst/>
                  <a:latin typeface="+mj-lt"/>
                  <a:ea typeface="Arial" panose="020B0604020202020204" pitchFamily="34" charset="0"/>
                  <a:cs typeface="Times New Roman" panose="02020603050405020304" pitchFamily="18" charset="0"/>
                </a:endParaRPr>
              </a:p>
              <a:p>
                <a:pPr marL="457200" marR="0">
                  <a:lnSpc>
                    <a:spcPct val="106000"/>
                  </a:lnSpc>
                  <a:spcBef>
                    <a:spcPts val="0"/>
                  </a:spcBef>
                  <a:spcAft>
                    <a:spcPts val="0"/>
                  </a:spcAft>
                </a:pPr>
                <a:r>
                  <a:rPr lang="vi-VN" sz="1600" dirty="0">
                    <a:effectLst/>
                    <a:latin typeface="+mj-lt"/>
                    <a:ea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accPr>
                      <m:e>
                        <m:r>
                          <a:rPr lang="vi-VN" sz="1600" i="1">
                            <a:effectLst/>
                            <a:latin typeface="Cambria Math" panose="02040503050406030204" pitchFamily="18" charset="0"/>
                            <a:ea typeface="Arial" panose="020B0604020202020204" pitchFamily="34" charset="0"/>
                            <a:cs typeface="Times New Roman" panose="02020603050405020304" pitchFamily="18" charset="0"/>
                          </a:rPr>
                          <m:t>𝑟</m:t>
                        </m:r>
                      </m:e>
                    </m:acc>
                    <m:r>
                      <a:rPr lang="vi-VN" sz="16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acc>
                          <m:accPr>
                            <m:chr m:val="⃗"/>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accPr>
                          <m:e>
                            <m:r>
                              <a:rPr lang="vi-VN" sz="1600" i="1">
                                <a:effectLst/>
                                <a:latin typeface="Cambria Math" panose="02040503050406030204" pitchFamily="18" charset="0"/>
                                <a:ea typeface="Arial" panose="020B0604020202020204" pitchFamily="34" charset="0"/>
                                <a:cs typeface="Times New Roman" panose="02020603050405020304" pitchFamily="18" charset="0"/>
                              </a:rPr>
                              <m:t>𝑣</m:t>
                            </m:r>
                          </m:e>
                        </m:acc>
                      </m:e>
                      <m:sub>
                        <m:r>
                          <a:rPr lang="vi-VN" sz="1600" i="1">
                            <a:effectLst/>
                            <a:latin typeface="Cambria Math" panose="02040503050406030204" pitchFamily="18" charset="0"/>
                            <a:ea typeface="Arial" panose="020B0604020202020204" pitchFamily="34" charset="0"/>
                            <a:cs typeface="Times New Roman" panose="02020603050405020304" pitchFamily="18" charset="0"/>
                          </a:rPr>
                          <m:t>0</m:t>
                        </m:r>
                      </m:sub>
                    </m:sSub>
                    <m:r>
                      <a:rPr lang="vi-VN" sz="1600" i="1">
                        <a:effectLst/>
                        <a:latin typeface="Cambria Math" panose="02040503050406030204" pitchFamily="18" charset="0"/>
                        <a:ea typeface="Arial" panose="020B0604020202020204" pitchFamily="34" charset="0"/>
                        <a:cs typeface="Times New Roman" panose="02020603050405020304" pitchFamily="18" charset="0"/>
                      </a:rPr>
                      <m:t>+</m:t>
                    </m:r>
                    <m:f>
                      <m:f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fPr>
                      <m:num>
                        <m:r>
                          <a:rPr lang="vi-VN" sz="1600" i="1">
                            <a:effectLst/>
                            <a:latin typeface="Cambria Math" panose="02040503050406030204" pitchFamily="18" charset="0"/>
                            <a:ea typeface="Arial" panose="020B0604020202020204" pitchFamily="34" charset="0"/>
                            <a:cs typeface="Times New Roman" panose="02020603050405020304" pitchFamily="18" charset="0"/>
                          </a:rPr>
                          <m:t>1</m:t>
                        </m:r>
                      </m:num>
                      <m:den>
                        <m:r>
                          <a:rPr lang="vi-VN" sz="1600" i="1">
                            <a:effectLst/>
                            <a:latin typeface="Cambria Math" panose="02040503050406030204" pitchFamily="18" charset="0"/>
                            <a:ea typeface="Arial" panose="020B0604020202020204" pitchFamily="34" charset="0"/>
                            <a:cs typeface="Times New Roman" panose="02020603050405020304" pitchFamily="18" charset="0"/>
                          </a:rPr>
                          <m:t>2</m:t>
                        </m:r>
                      </m:den>
                    </m:f>
                    <m:r>
                      <a:rPr lang="vi-VN" sz="1600" i="1">
                        <a:effectLst/>
                        <a:latin typeface="Cambria Math" panose="02040503050406030204" pitchFamily="18" charset="0"/>
                        <a:ea typeface="Arial" panose="020B0604020202020204" pitchFamily="34" charset="0"/>
                        <a:cs typeface="Times New Roman" panose="02020603050405020304" pitchFamily="18" charset="0"/>
                      </a:rPr>
                      <m:t>𝑔</m:t>
                    </m:r>
                    <m:sSup>
                      <m:sSup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pPr>
                      <m:e>
                        <m:r>
                          <a:rPr lang="vi-VN" sz="1600" i="1">
                            <a:effectLst/>
                            <a:latin typeface="Cambria Math" panose="02040503050406030204" pitchFamily="18" charset="0"/>
                            <a:ea typeface="Arial" panose="020B0604020202020204" pitchFamily="34" charset="0"/>
                            <a:cs typeface="Times New Roman" panose="02020603050405020304" pitchFamily="18" charset="0"/>
                          </a:rPr>
                          <m:t>𝑡</m:t>
                        </m:r>
                      </m:e>
                      <m:sup>
                        <m:r>
                          <a:rPr lang="vi-VN" sz="1600" i="1">
                            <a:effectLst/>
                            <a:latin typeface="Cambria Math" panose="02040503050406030204" pitchFamily="18" charset="0"/>
                            <a:ea typeface="Arial" panose="020B0604020202020204" pitchFamily="34" charset="0"/>
                            <a:cs typeface="Times New Roman" panose="02020603050405020304" pitchFamily="18" charset="0"/>
                          </a:rPr>
                          <m:t>2</m:t>
                        </m:r>
                      </m:sup>
                    </m:sSup>
                  </m:oMath>
                </a14:m>
                <a:r>
                  <a:rPr lang="vi-VN" sz="1600" dirty="0">
                    <a:effectLst/>
                    <a:latin typeface="+mj-lt"/>
                    <a:ea typeface="Times New Roman" panose="02020603050405020304" pitchFamily="18" charset="0"/>
                    <a:cs typeface="Times New Roman" panose="02020603050405020304" pitchFamily="18" charset="0"/>
                  </a:rPr>
                  <a:t>)    </a:t>
                </a:r>
                <a:endParaRPr lang="en-US" sz="1600" dirty="0">
                  <a:effectLst/>
                  <a:latin typeface="+mj-lt"/>
                  <a:ea typeface="Arial" panose="020B0604020202020204" pitchFamily="34" charset="0"/>
                  <a:cs typeface="Times New Roman" panose="02020603050405020304" pitchFamily="18" charset="0"/>
                </a:endParaRPr>
              </a:p>
              <a:p>
                <a:pPr marL="0" marR="0">
                  <a:spcBef>
                    <a:spcPts val="0"/>
                  </a:spcBef>
                  <a:spcAft>
                    <a:spcPts val="0"/>
                  </a:spcAft>
                </a:pPr>
                <a:r>
                  <a:rPr lang="vi-VN" sz="1600" dirty="0">
                    <a:effectLst/>
                    <a:latin typeface="+mj-lt"/>
                    <a:ea typeface="Times New Roman" panose="02020603050405020304" pitchFamily="18" charset="0"/>
                    <a:cs typeface="Times New Roman" panose="02020603050405020304" pitchFamily="18" charset="0"/>
                  </a:rPr>
                  <a:t>Chuyển động của vật có thể được phân tích thành </a:t>
                </a:r>
                <a:r>
                  <a:rPr lang="en-US"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h</a:t>
                </a:r>
                <a:r>
                  <a:rPr lang="vi-VN" sz="1600" dirty="0" smtClean="0">
                    <a:effectLst/>
                    <a:latin typeface="+mj-lt"/>
                    <a:ea typeface="Times New Roman" panose="02020603050405020304" pitchFamily="18" charset="0"/>
                    <a:cs typeface="Times New Roman" panose="02020603050405020304" pitchFamily="18" charset="0"/>
                  </a:rPr>
                  <a:t>ai </a:t>
                </a:r>
                <a:r>
                  <a:rPr lang="vi-VN" sz="1600" dirty="0">
                    <a:effectLst/>
                    <a:latin typeface="+mj-lt"/>
                    <a:ea typeface="Times New Roman" panose="02020603050405020304" pitchFamily="18" charset="0"/>
                    <a:cs typeface="Times New Roman" panose="02020603050405020304" pitchFamily="18" charset="0"/>
                  </a:rPr>
                  <a:t>chuyển động hình chiếu trên Ox và Oy</a:t>
                </a:r>
                <a:endParaRPr lang="en-US" sz="1600" dirty="0">
                  <a:effectLst/>
                  <a:latin typeface="+mj-lt"/>
                  <a:ea typeface="Arial" panose="020B0604020202020204" pitchFamily="34" charset="0"/>
                  <a:cs typeface="Times New Roman" panose="02020603050405020304" pitchFamily="18" charset="0"/>
                </a:endParaRPr>
              </a:p>
              <a:p>
                <a:pPr marL="342900" marR="0" lvl="0" indent="-342900" fontAlgn="base">
                  <a:lnSpc>
                    <a:spcPct val="107000"/>
                  </a:lnSpc>
                  <a:spcBef>
                    <a:spcPts val="0"/>
                  </a:spcBef>
                  <a:spcAft>
                    <a:spcPts val="0"/>
                  </a:spcAft>
                  <a:buClr>
                    <a:srgbClr val="000000"/>
                  </a:buClr>
                  <a:buSzPts val="1300"/>
                  <a:buFont typeface="Courier New" panose="02070309020205020404" pitchFamily="49" charset="0"/>
                  <a:buChar char="-"/>
                </a:pPr>
                <a:r>
                  <a:rPr lang="vi-VN" sz="1600" u="none" strike="noStrike" dirty="0">
                    <a:effectLst/>
                    <a:uFill>
                      <a:solidFill>
                        <a:srgbClr val="000000"/>
                      </a:solidFill>
                    </a:uFill>
                    <a:latin typeface="+mj-lt"/>
                    <a:ea typeface="Arial" panose="020B0604020202020204" pitchFamily="34" charset="0"/>
                    <a:cs typeface="Times New Roman" panose="02020603050405020304" pitchFamily="18" charset="0"/>
                  </a:rPr>
                  <a:t>Chuyển động hình chiếu trên Ox</a:t>
                </a:r>
                <a:endParaRPr lang="en-US" sz="1600" u="none" strike="noStrike" dirty="0">
                  <a:effectLst/>
                  <a:uFill>
                    <a:solidFill>
                      <a:srgbClr val="000000"/>
                    </a:solidFill>
                  </a:uFill>
                  <a:latin typeface="+mj-lt"/>
                  <a:ea typeface="Arial" panose="020B0604020202020204" pitchFamily="34" charset="0"/>
                  <a:cs typeface="Times New Roman" panose="02020603050405020304" pitchFamily="18" charset="0"/>
                </a:endParaRPr>
              </a:p>
              <a:p>
                <a:pPr marL="457200" marR="0">
                  <a:lnSpc>
                    <a:spcPct val="106000"/>
                  </a:lnSpc>
                  <a:spcBef>
                    <a:spcPts val="0"/>
                  </a:spcBef>
                  <a:spcAft>
                    <a:spcPts val="800"/>
                  </a:spcAft>
                </a:pPr>
                <a:r>
                  <a:rPr lang="vi-VN" sz="1600" dirty="0">
                    <a:effectLst/>
                    <a:latin typeface="+mj-lt"/>
                    <a:ea typeface="Arial" panose="020B0604020202020204" pitchFamily="34" charset="0"/>
                    <a:cs typeface="Times New Roman" panose="02020603050405020304" pitchFamily="18" charset="0"/>
                  </a:rPr>
                  <a:t>Vì </a:t>
                </a:r>
                <a14:m>
                  <m:oMath xmlns:m="http://schemas.openxmlformats.org/officeDocument/2006/math">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600" i="1">
                            <a:effectLst/>
                            <a:latin typeface="Cambria Math" panose="02040503050406030204" pitchFamily="18" charset="0"/>
                            <a:ea typeface="Arial" panose="020B0604020202020204" pitchFamily="34" charset="0"/>
                            <a:cs typeface="Times New Roman" panose="02020603050405020304" pitchFamily="18" charset="0"/>
                          </a:rPr>
                          <m:t>𝑎</m:t>
                        </m:r>
                      </m:e>
                      <m:sub>
                        <m:r>
                          <a:rPr lang="vi-VN" sz="1600" i="1">
                            <a:effectLst/>
                            <a:latin typeface="Cambria Math" panose="02040503050406030204" pitchFamily="18" charset="0"/>
                            <a:ea typeface="Arial" panose="020B0604020202020204" pitchFamily="34" charset="0"/>
                            <a:cs typeface="Times New Roman" panose="02020603050405020304" pitchFamily="18" charset="0"/>
                          </a:rPr>
                          <m:t>𝑥</m:t>
                        </m:r>
                      </m:sub>
                    </m:sSub>
                    <m:r>
                      <a:rPr lang="vi-VN" sz="1600" i="1">
                        <a:effectLst/>
                        <a:latin typeface="Cambria Math" panose="02040503050406030204" pitchFamily="18" charset="0"/>
                        <a:ea typeface="Arial" panose="020B0604020202020204" pitchFamily="34" charset="0"/>
                        <a:cs typeface="Times New Roman" panose="02020603050405020304" pitchFamily="18" charset="0"/>
                      </a:rPr>
                      <m:t>=</m:t>
                    </m:r>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600" i="1">
                            <a:effectLst/>
                            <a:latin typeface="Cambria Math" panose="02040503050406030204" pitchFamily="18" charset="0"/>
                            <a:ea typeface="Arial" panose="020B0604020202020204" pitchFamily="34" charset="0"/>
                            <a:cs typeface="Times New Roman" panose="02020603050405020304" pitchFamily="18" charset="0"/>
                          </a:rPr>
                          <m:t>𝑔</m:t>
                        </m:r>
                      </m:e>
                      <m:sub>
                        <m:r>
                          <a:rPr lang="vi-VN" sz="1600" i="1">
                            <a:effectLst/>
                            <a:latin typeface="Cambria Math" panose="02040503050406030204" pitchFamily="18" charset="0"/>
                            <a:ea typeface="Arial" panose="020B0604020202020204" pitchFamily="34" charset="0"/>
                            <a:cs typeface="Times New Roman" panose="02020603050405020304" pitchFamily="18" charset="0"/>
                          </a:rPr>
                          <m:t>𝑥</m:t>
                        </m:r>
                      </m:sub>
                    </m:sSub>
                    <m:r>
                      <a:rPr lang="vi-VN" sz="1600" i="1">
                        <a:effectLst/>
                        <a:latin typeface="Cambria Math" panose="02040503050406030204" pitchFamily="18" charset="0"/>
                        <a:ea typeface="Arial" panose="020B0604020202020204" pitchFamily="34" charset="0"/>
                        <a:cs typeface="Times New Roman" panose="02020603050405020304" pitchFamily="18" charset="0"/>
                      </a:rPr>
                      <m:t>=0</m:t>
                    </m:r>
                  </m:oMath>
                </a14:m>
                <a:r>
                  <a:rPr lang="vi-VN" sz="1600" dirty="0">
                    <a:effectLst/>
                    <a:latin typeface="+mj-lt"/>
                    <a:ea typeface="Times New Roman" panose="02020603050405020304" pitchFamily="18" charset="0"/>
                    <a:cs typeface="Times New Roman" panose="02020603050405020304" pitchFamily="18" charset="0"/>
                  </a:rPr>
                  <a:t> </a:t>
                </a:r>
                <a:endParaRPr lang="en-US" sz="1600" dirty="0">
                  <a:effectLst/>
                  <a:latin typeface="+mj-lt"/>
                  <a:ea typeface="Arial" panose="020B0604020202020204" pitchFamily="34" charset="0"/>
                  <a:cs typeface="Times New Roman" panose="02020603050405020304" pitchFamily="18" charset="0"/>
                </a:endParaRPr>
              </a:p>
              <a:p>
                <a:pPr marL="457200" marR="0">
                  <a:spcBef>
                    <a:spcPts val="0"/>
                  </a:spcBef>
                  <a:spcAft>
                    <a:spcPts val="0"/>
                  </a:spcAft>
                </a:pPr>
                <a:r>
                  <a:rPr lang="vi-VN" sz="1600" dirty="0">
                    <a:effectLst/>
                    <a:latin typeface="+mj-lt"/>
                    <a:ea typeface="Times New Roman" panose="02020603050405020304" pitchFamily="18" charset="0"/>
                    <a:cs typeface="Times New Roman" panose="02020603050405020304" pitchFamily="18" charset="0"/>
                  </a:rPr>
                  <a:t>⇒ chuyển động hình chiếu trên Ox là chuyển động thằng đều với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oMath>
                </a14:m>
                <a:endParaRPr lang="en-US" sz="1600" dirty="0">
                  <a:effectLst/>
                  <a:latin typeface="+mj-lt"/>
                  <a:ea typeface="Arial" panose="020B0604020202020204" pitchFamily="34" charset="0"/>
                  <a:cs typeface="Times New Roman" panose="02020603050405020304" pitchFamily="18" charset="0"/>
                </a:endParaRPr>
              </a:p>
              <a:p>
                <a:pPr marL="914400" marR="0">
                  <a:lnSpc>
                    <a:spcPct val="106000"/>
                  </a:lnSpc>
                  <a:spcBef>
                    <a:spcPts val="0"/>
                  </a:spcBef>
                  <a:spcAft>
                    <a:spcPts val="0"/>
                  </a:spcAft>
                </a:pPr>
                <a:r>
                  <a:rPr lang="vi-VN" sz="1600" dirty="0">
                    <a:effectLst/>
                    <a:latin typeface="+mj-lt"/>
                    <a:ea typeface="Times New Roman" panose="02020603050405020304" pitchFamily="18" charset="0"/>
                    <a:cs typeface="Times New Roman" panose="02020603050405020304" pitchFamily="18" charset="0"/>
                  </a:rPr>
                  <a:t>⇒</a:t>
                </a:r>
                <a:r>
                  <a:rPr lang="en-US" sz="1600" dirty="0">
                    <a:effectLst/>
                    <a:latin typeface="+mj-lt"/>
                    <a:ea typeface="Times New Roman" panose="02020603050405020304" pitchFamily="18" charset="0"/>
                    <a:cs typeface="Times New Roman" panose="02020603050405020304" pitchFamily="18" charset="0"/>
                  </a:rPr>
                  <a:t> </a:t>
                </a:r>
                <a14:m>
                  <m:oMath xmlns:m="http://schemas.openxmlformats.org/officeDocument/2006/math">
                    <m:r>
                      <a:rPr lang="vi-VN" sz="1600" i="1"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vi-VN" sz="160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vi-VN" sz="1600" dirty="0">
                    <a:effectLst/>
                    <a:latin typeface="+mj-lt"/>
                    <a:ea typeface="Times New Roman" panose="02020603050405020304" pitchFamily="18" charset="0"/>
                    <a:cs typeface="Times New Roman" panose="02020603050405020304" pitchFamily="18" charset="0"/>
                  </a:rPr>
                  <a:t> (1</a:t>
                </a:r>
                <a:r>
                  <a:rPr lang="en-US" sz="1600" dirty="0">
                    <a:latin typeface="+mj-lt"/>
                    <a:ea typeface="Times New Roman" panose="02020603050405020304" pitchFamily="18" charset="0"/>
                    <a:cs typeface="Times New Roman" panose="02020603050405020304" pitchFamily="18" charset="0"/>
                  </a:rPr>
                  <a:t>)</a:t>
                </a:r>
                <a:endParaRPr lang="en-US" sz="1600" dirty="0">
                  <a:effectLst/>
                  <a:latin typeface="+mj-lt"/>
                  <a:ea typeface="Arial" panose="020B0604020202020204" pitchFamily="34" charset="0"/>
                  <a:cs typeface="Times New Roman" panose="02020603050405020304" pitchFamily="18" charset="0"/>
                </a:endParaRPr>
              </a:p>
              <a:p>
                <a:pPr marL="342900" marR="0" lvl="0" indent="-342900" fontAlgn="base">
                  <a:lnSpc>
                    <a:spcPct val="107000"/>
                  </a:lnSpc>
                  <a:spcBef>
                    <a:spcPts val="0"/>
                  </a:spcBef>
                  <a:spcAft>
                    <a:spcPts val="0"/>
                  </a:spcAft>
                  <a:buClr>
                    <a:srgbClr val="000000"/>
                  </a:buClr>
                  <a:buSzPts val="1300"/>
                  <a:buFont typeface="Courier New" panose="02070309020205020404" pitchFamily="49" charset="0"/>
                  <a:buChar char="-"/>
                </a:pPr>
                <a:r>
                  <a:rPr lang="vi-VN" sz="1600" u="none" strike="noStrike" dirty="0">
                    <a:effectLst/>
                    <a:uFill>
                      <a:solidFill>
                        <a:srgbClr val="000000"/>
                      </a:solidFill>
                    </a:uFill>
                    <a:latin typeface="+mj-lt"/>
                    <a:ea typeface="Arial" panose="020B0604020202020204" pitchFamily="34" charset="0"/>
                    <a:cs typeface="Times New Roman" panose="02020603050405020304" pitchFamily="18" charset="0"/>
                  </a:rPr>
                  <a:t>Chuyển động hình chiếu trên Oy</a:t>
                </a:r>
                <a:endParaRPr lang="en-US" sz="1600" u="none" strike="noStrike" dirty="0">
                  <a:effectLst/>
                  <a:uFill>
                    <a:solidFill>
                      <a:srgbClr val="000000"/>
                    </a:solidFill>
                  </a:uFill>
                  <a:latin typeface="+mj-lt"/>
                  <a:ea typeface="Arial" panose="020B0604020202020204" pitchFamily="34" charset="0"/>
                  <a:cs typeface="Times New Roman" panose="02020603050405020304" pitchFamily="18" charset="0"/>
                </a:endParaRPr>
              </a:p>
              <a:p>
                <a:pPr marL="457200" marR="0">
                  <a:lnSpc>
                    <a:spcPct val="106000"/>
                  </a:lnSpc>
                  <a:spcBef>
                    <a:spcPts val="0"/>
                  </a:spcBef>
                  <a:spcAft>
                    <a:spcPts val="800"/>
                  </a:spcAft>
                </a:pPr>
                <a:r>
                  <a:rPr lang="vi-VN" sz="1600" dirty="0">
                    <a:effectLst/>
                    <a:latin typeface="+mj-lt"/>
                    <a:ea typeface="Arial" panose="020B0604020202020204" pitchFamily="34" charset="0"/>
                    <a:cs typeface="Times New Roman" panose="02020603050405020304" pitchFamily="18" charset="0"/>
                  </a:rPr>
                  <a:t>Vì </a:t>
                </a:r>
                <a14:m>
                  <m:oMath xmlns:m="http://schemas.openxmlformats.org/officeDocument/2006/math">
                    <m:sSub>
                      <m:sSubPr>
                        <m:ctrlPr>
                          <a:rPr lang="en-US" sz="1600" i="1">
                            <a:effectLst/>
                            <a:latin typeface="Cambria Math" panose="02040503050406030204" pitchFamily="18" charset="0"/>
                            <a:ea typeface="Arial" panose="020B0604020202020204" pitchFamily="34" charset="0"/>
                            <a:cs typeface="Times New Roman" panose="02020603050405020304" pitchFamily="18" charset="0"/>
                          </a:rPr>
                        </m:ctrlPr>
                      </m:sSubPr>
                      <m:e>
                        <m:r>
                          <a:rPr lang="vi-VN" sz="1600" i="1">
                            <a:effectLst/>
                            <a:latin typeface="Cambria Math" panose="02040503050406030204" pitchFamily="18" charset="0"/>
                            <a:ea typeface="Arial" panose="020B0604020202020204" pitchFamily="34" charset="0"/>
                            <a:cs typeface="Times New Roman" panose="02020603050405020304" pitchFamily="18" charset="0"/>
                          </a:rPr>
                          <m:t>𝑎</m:t>
                        </m:r>
                      </m:e>
                      <m:sub>
                        <m:r>
                          <a:rPr lang="vi-VN" sz="1600" i="1">
                            <a:effectLst/>
                            <a:latin typeface="Cambria Math" panose="02040503050406030204" pitchFamily="18" charset="0"/>
                            <a:ea typeface="Arial" panose="020B0604020202020204" pitchFamily="34" charset="0"/>
                            <a:cs typeface="Times New Roman" panose="02020603050405020304" pitchFamily="18" charset="0"/>
                          </a:rPr>
                          <m:t>𝑦</m:t>
                        </m:r>
                      </m:sub>
                    </m:sSub>
                    <m:r>
                      <a:rPr lang="vi-VN" sz="1600" i="1">
                        <a:effectLst/>
                        <a:latin typeface="Cambria Math" panose="02040503050406030204" pitchFamily="18" charset="0"/>
                        <a:ea typeface="Arial" panose="020B0604020202020204" pitchFamily="34" charset="0"/>
                        <a:cs typeface="Times New Roman" panose="02020603050405020304" pitchFamily="18" charset="0"/>
                      </a:rPr>
                      <m:t>=−</m:t>
                    </m:r>
                    <m:r>
                      <a:rPr lang="vi-VN" sz="1600" i="1">
                        <a:effectLst/>
                        <a:latin typeface="Cambria Math" panose="02040503050406030204" pitchFamily="18" charset="0"/>
                        <a:ea typeface="Arial" panose="020B0604020202020204" pitchFamily="34" charset="0"/>
                        <a:cs typeface="Times New Roman" panose="02020603050405020304" pitchFamily="18" charset="0"/>
                      </a:rPr>
                      <m:t>𝑔</m:t>
                    </m:r>
                    <m:r>
                      <a:rPr lang="vi-VN" sz="1600" i="1">
                        <a:effectLst/>
                        <a:latin typeface="Cambria Math" panose="02040503050406030204" pitchFamily="18" charset="0"/>
                        <a:ea typeface="Arial" panose="020B0604020202020204" pitchFamily="34" charset="0"/>
                        <a:cs typeface="Times New Roman" panose="02020603050405020304" pitchFamily="18" charset="0"/>
                      </a:rPr>
                      <m:t>=</m:t>
                    </m:r>
                    <m:r>
                      <a:rPr lang="vi-VN" sz="1600" i="1">
                        <a:effectLst/>
                        <a:latin typeface="Cambria Math" panose="02040503050406030204" pitchFamily="18" charset="0"/>
                        <a:ea typeface="Arial" panose="020B0604020202020204" pitchFamily="34" charset="0"/>
                        <a:cs typeface="Times New Roman" panose="02020603050405020304" pitchFamily="18" charset="0"/>
                      </a:rPr>
                      <m:t>𝑐𝑜𝑛𝑠𝑡</m:t>
                    </m:r>
                  </m:oMath>
                </a14:m>
                <a:r>
                  <a:rPr lang="vi-VN" sz="1600" dirty="0">
                    <a:effectLst/>
                    <a:latin typeface="+mj-lt"/>
                    <a:ea typeface="Times New Roman" panose="02020603050405020304" pitchFamily="18" charset="0"/>
                    <a:cs typeface="Times New Roman" panose="02020603050405020304" pitchFamily="18" charset="0"/>
                  </a:rPr>
                  <a:t> </a:t>
                </a:r>
                <a:endParaRPr lang="en-US" sz="1600" dirty="0">
                  <a:latin typeface="+mj-lt"/>
                  <a:ea typeface="Times New Roman" panose="02020603050405020304" pitchFamily="18" charset="0"/>
                  <a:cs typeface="Times New Roman" panose="02020603050405020304" pitchFamily="18" charset="0"/>
                </a:endParaRPr>
              </a:p>
              <a:p>
                <a:pPr marL="457200" marR="0">
                  <a:lnSpc>
                    <a:spcPct val="106000"/>
                  </a:lnSpc>
                  <a:spcBef>
                    <a:spcPts val="0"/>
                  </a:spcBef>
                  <a:spcAft>
                    <a:spcPts val="800"/>
                  </a:spcAft>
                </a:pPr>
                <a:r>
                  <a:rPr lang="vi-VN" sz="1600" dirty="0">
                    <a:effectLst/>
                    <a:latin typeface="+mj-lt"/>
                    <a:ea typeface="Times New Roman" panose="02020603050405020304" pitchFamily="18" charset="0"/>
                    <a:cs typeface="Times New Roman" panose="02020603050405020304" pitchFamily="18" charset="0"/>
                  </a:rPr>
                  <a:t>⇒ chuyển động trên Oy là chuyển động thẳng thay đổi đều.</a:t>
                </a:r>
                <a:endParaRPr lang="en-US" sz="1600" dirty="0">
                  <a:effectLst/>
                  <a:latin typeface="+mj-lt"/>
                  <a:ea typeface="Arial" panose="020B0604020202020204" pitchFamily="34" charset="0"/>
                  <a:cs typeface="Times New Roman" panose="02020603050405020304" pitchFamily="18" charset="0"/>
                </a:endParaRPr>
              </a:p>
              <a:p>
                <a:pPr marL="342900" marR="0" lvl="0" indent="-342900" fontAlgn="base">
                  <a:lnSpc>
                    <a:spcPct val="106000"/>
                  </a:lnSpc>
                  <a:spcBef>
                    <a:spcPts val="0"/>
                  </a:spcBef>
                  <a:spcAft>
                    <a:spcPts val="800"/>
                  </a:spcAft>
                  <a:buClr>
                    <a:srgbClr val="000000"/>
                  </a:buClr>
                  <a:buSzPts val="1300"/>
                  <a:buFont typeface="Courier New" panose="02070309020205020404" pitchFamily="49" charset="0"/>
                  <a:buChar char="-"/>
                </a:pPr>
                <a:r>
                  <a:rPr lang="vi-VN" sz="1600" u="none" strike="noStrike" dirty="0">
                    <a:effectLst/>
                    <a:uFill>
                      <a:solidFill>
                        <a:srgbClr val="000000"/>
                      </a:solidFill>
                    </a:uFill>
                    <a:latin typeface="+mj-lt"/>
                    <a:ea typeface="Times New Roman" panose="02020603050405020304" pitchFamily="18" charset="0"/>
                    <a:cs typeface="Times New Roman" panose="02020603050405020304" pitchFamily="18" charset="0"/>
                  </a:rPr>
                  <a:t>Với: </a:t>
                </a:r>
                <a14:m>
                  <m:oMath xmlns:m="http://schemas.openxmlformats.org/officeDocument/2006/math">
                    <m:sSub>
                      <m:sSubPr>
                        <m:ctrlPr>
                          <a:rPr lang="en-US"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0</m:t>
                        </m:r>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𝑦</m:t>
                        </m:r>
                      </m:sub>
                    </m:sSub>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𝑠𝑖𝑛</m:t>
                    </m:r>
                    <m:r>
                      <a:rPr lang="vi-VN" sz="1600" i="1"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m:t>𝛼</m:t>
                    </m:r>
                  </m:oMath>
                </a14:m>
                <a:r>
                  <a:rPr lang="vi-VN" sz="1600" u="none" strike="noStrike" dirty="0">
                    <a:effectLst/>
                    <a:uFill>
                      <a:solidFill>
                        <a:srgbClr val="000000"/>
                      </a:solidFill>
                    </a:uFill>
                    <a:latin typeface="+mj-lt"/>
                    <a:ea typeface="Times New Roman" panose="02020603050405020304" pitchFamily="18" charset="0"/>
                    <a:cs typeface="Times New Roman" panose="02020603050405020304" pitchFamily="18" charset="0"/>
                  </a:rPr>
                  <a:t> </a:t>
                </a:r>
                <a:endParaRPr lang="en-US" sz="1600" u="none" strike="noStrike" dirty="0">
                  <a:effectLst/>
                  <a:uFill>
                    <a:solidFill>
                      <a:srgbClr val="000000"/>
                    </a:solidFill>
                  </a:uFill>
                  <a:latin typeface="+mj-lt"/>
                  <a:ea typeface="Arial" panose="020B0604020202020204" pitchFamily="34" charset="0"/>
                  <a:cs typeface="Times New Roman" panose="02020603050405020304" pitchFamily="18" charset="0"/>
                </a:endParaRPr>
              </a:p>
              <a:p>
                <a:pPr lvl="1"/>
                <a:r>
                  <a:rPr lang="vi-VN" sz="1600" dirty="0">
                    <a:effectLst/>
                    <a:latin typeface="+mj-lt"/>
                    <a:ea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𝑔𝑡</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vi-VN" sz="1600" dirty="0">
                    <a:effectLst/>
                    <a:latin typeface="+mj-lt"/>
                    <a:ea typeface="Times New Roman" panose="02020603050405020304" pitchFamily="18" charset="0"/>
                    <a:cs typeface="Times New Roman" panose="02020603050405020304" pitchFamily="18" charset="0"/>
                  </a:rPr>
                  <a:t>và </a:t>
                </a:r>
                <a14:m>
                  <m:oMath xmlns:m="http://schemas.openxmlformats.org/officeDocument/2006/math">
                    <m:r>
                      <a:rPr lang="vi-VN" sz="1600" i="1">
                        <a:latin typeface="Cambria Math" panose="02040503050406030204" pitchFamily="18" charset="0"/>
                      </a:rPr>
                      <m:t>𝑦</m:t>
                    </m:r>
                    <m:r>
                      <a:rPr lang="vi-VN" sz="1600" i="1">
                        <a:latin typeface="Cambria Math" panose="02040503050406030204" pitchFamily="18" charset="0"/>
                      </a:rPr>
                      <m:t>=</m:t>
                    </m:r>
                    <m:sSub>
                      <m:sSubPr>
                        <m:ctrlPr>
                          <a:rPr lang="en-US" sz="1600" i="1">
                            <a:latin typeface="Cambria Math" panose="02040503050406030204" pitchFamily="18" charset="0"/>
                          </a:rPr>
                        </m:ctrlPr>
                      </m:sSubPr>
                      <m:e>
                        <m:r>
                          <a:rPr lang="vi-VN" sz="1600" i="1">
                            <a:latin typeface="Cambria Math" panose="02040503050406030204" pitchFamily="18" charset="0"/>
                          </a:rPr>
                          <m:t>−</m:t>
                        </m:r>
                        <m:f>
                          <m:fPr>
                            <m:ctrlPr>
                              <a:rPr lang="en-US" sz="1600" i="1">
                                <a:latin typeface="Cambria Math" panose="02040503050406030204" pitchFamily="18" charset="0"/>
                              </a:rPr>
                            </m:ctrlPr>
                          </m:fPr>
                          <m:num>
                            <m:r>
                              <a:rPr lang="vi-VN" sz="1600" i="1">
                                <a:latin typeface="Cambria Math" panose="02040503050406030204" pitchFamily="18" charset="0"/>
                              </a:rPr>
                              <m:t>1</m:t>
                            </m:r>
                          </m:num>
                          <m:den>
                            <m:r>
                              <a:rPr lang="vi-VN" sz="1600" i="1">
                                <a:latin typeface="Cambria Math" panose="02040503050406030204" pitchFamily="18" charset="0"/>
                              </a:rPr>
                              <m:t>2</m:t>
                            </m:r>
                          </m:den>
                        </m:f>
                        <m:r>
                          <a:rPr lang="vi-VN" sz="1600" i="1">
                            <a:latin typeface="Cambria Math" panose="02040503050406030204" pitchFamily="18" charset="0"/>
                          </a:rPr>
                          <m:t>𝑔</m:t>
                        </m:r>
                        <m:sSup>
                          <m:sSupPr>
                            <m:ctrlPr>
                              <a:rPr lang="en-US" sz="1600" i="1">
                                <a:latin typeface="Cambria Math" panose="02040503050406030204" pitchFamily="18" charset="0"/>
                              </a:rPr>
                            </m:ctrlPr>
                          </m:sSupPr>
                          <m:e>
                            <m:r>
                              <a:rPr lang="vi-VN" sz="1600" i="1">
                                <a:latin typeface="Cambria Math" panose="02040503050406030204" pitchFamily="18" charset="0"/>
                              </a:rPr>
                              <m:t>𝑡</m:t>
                            </m:r>
                          </m:e>
                          <m:sup>
                            <m:r>
                              <a:rPr lang="vi-VN" sz="1600" i="1">
                                <a:latin typeface="Cambria Math" panose="02040503050406030204" pitchFamily="18" charset="0"/>
                              </a:rPr>
                              <m:t>2</m:t>
                            </m:r>
                          </m:sup>
                        </m:sSup>
                        <m:r>
                          <a:rPr lang="vi-VN" sz="1600" i="1">
                            <a:latin typeface="Cambria Math" panose="02040503050406030204" pitchFamily="18" charset="0"/>
                          </a:rPr>
                          <m:t>+(</m:t>
                        </m:r>
                        <m:r>
                          <a:rPr lang="vi-VN" sz="1600" i="1">
                            <a:latin typeface="Cambria Math" panose="02040503050406030204" pitchFamily="18" charset="0"/>
                          </a:rPr>
                          <m:t>𝑣</m:t>
                        </m:r>
                      </m:e>
                      <m:sub>
                        <m:r>
                          <a:rPr lang="vi-VN" sz="1600" i="1">
                            <a:latin typeface="Cambria Math" panose="02040503050406030204" pitchFamily="18" charset="0"/>
                          </a:rPr>
                          <m:t>0</m:t>
                        </m:r>
                      </m:sub>
                    </m:sSub>
                    <m:r>
                      <a:rPr lang="vi-VN" sz="1600" i="1">
                        <a:latin typeface="Cambria Math" panose="02040503050406030204" pitchFamily="18" charset="0"/>
                      </a:rPr>
                      <m:t>𝑠𝑖𝑛</m:t>
                    </m:r>
                    <m:r>
                      <a:rPr lang="vi-VN" sz="1600" i="1">
                        <a:latin typeface="Cambria Math" panose="02040503050406030204" pitchFamily="18" charset="0"/>
                      </a:rPr>
                      <m:t>𝛼</m:t>
                    </m:r>
                    <m:r>
                      <a:rPr lang="vi-VN" sz="1600" i="1">
                        <a:latin typeface="Cambria Math" panose="02040503050406030204" pitchFamily="18" charset="0"/>
                      </a:rPr>
                      <m:t>)</m:t>
                    </m:r>
                    <m:r>
                      <a:rPr lang="vi-VN" sz="1600" i="1">
                        <a:latin typeface="Cambria Math" panose="02040503050406030204" pitchFamily="18" charset="0"/>
                      </a:rPr>
                      <m:t>𝑡</m:t>
                    </m:r>
                  </m:oMath>
                </a14:m>
                <a:r>
                  <a:rPr lang="vi-VN" sz="1600" dirty="0">
                    <a:latin typeface="+mj-lt"/>
                  </a:rPr>
                  <a:t>(2)</a:t>
                </a:r>
                <a:endParaRPr lang="en-US" sz="1600" dirty="0">
                  <a:effectLst/>
                  <a:latin typeface="+mj-lt"/>
                  <a:ea typeface="Arial" panose="020B060402020202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49714" y="1239687"/>
                <a:ext cx="5802560" cy="5691943"/>
              </a:xfrm>
              <a:prstGeom prst="rect">
                <a:avLst/>
              </a:prstGeom>
              <a:blipFill>
                <a:blip r:embed="rId2"/>
                <a:stretch>
                  <a:fillRect l="-631" t="-321" r="-1052"/>
                </a:stretch>
              </a:blipFill>
            </p:spPr>
            <p:txBody>
              <a:bodyPr/>
              <a:lstStyle/>
              <a:p>
                <a:r>
                  <a:rPr lang="en-US">
                    <a:noFill/>
                  </a:rPr>
                  <a:t> </a:t>
                </a:r>
              </a:p>
            </p:txBody>
          </p:sp>
        </mc:Fallback>
      </mc:AlternateContent>
      <p:sp>
        <p:nvSpPr>
          <p:cNvPr id="14" name="Isosceles Triangle 13"/>
          <p:cNvSpPr/>
          <p:nvPr/>
        </p:nvSpPr>
        <p:spPr>
          <a:xfrm rot="5400000">
            <a:off x="11761680" y="6506443"/>
            <a:ext cx="166722" cy="143726"/>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4">
            <a:extLst>
              <a:ext uri="{FF2B5EF4-FFF2-40B4-BE49-F238E27FC236}">
                <a16:creationId xmlns:a16="http://schemas.microsoft.com/office/drawing/2014/main" id="{DA227E85-33FA-47E6-B05C-815B8901DDE8}"/>
              </a:ext>
            </a:extLst>
          </p:cNvPr>
          <p:cNvPicPr>
            <a:picLocks noChangeAspect="1"/>
          </p:cNvPicPr>
          <p:nvPr/>
        </p:nvPicPr>
        <p:blipFill>
          <a:blip r:embed="rId3"/>
          <a:stretch>
            <a:fillRect/>
          </a:stretch>
        </p:blipFill>
        <p:spPr>
          <a:xfrm>
            <a:off x="6106181" y="900862"/>
            <a:ext cx="5566130" cy="321287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549CEC-2C66-42FF-AF60-479B1FBB5470}"/>
                  </a:ext>
                </a:extLst>
              </p:cNvPr>
              <p:cNvSpPr txBox="1"/>
              <p:nvPr/>
            </p:nvSpPr>
            <p:spPr>
              <a:xfrm>
                <a:off x="6476156" y="4501317"/>
                <a:ext cx="5566130" cy="1710148"/>
              </a:xfrm>
              <a:prstGeom prst="rect">
                <a:avLst/>
              </a:prstGeom>
              <a:noFill/>
            </p:spPr>
            <p:txBody>
              <a:bodyPr wrap="square" rtlCol="0">
                <a:spAutoFit/>
              </a:bodyPr>
              <a:lstStyle/>
              <a:p>
                <a:pPr marL="342900" marR="0" lvl="0" indent="-342900" fontAlgn="base">
                  <a:lnSpc>
                    <a:spcPct val="107000"/>
                  </a:lnSpc>
                  <a:spcBef>
                    <a:spcPts val="0"/>
                  </a:spcBef>
                  <a:spcAft>
                    <a:spcPts val="800"/>
                  </a:spcAft>
                  <a:buClr>
                    <a:srgbClr val="000000"/>
                  </a:buClr>
                  <a:buSzPts val="1300"/>
                  <a:buFont typeface="Courier New" panose="02070309020205020404" pitchFamily="49" charset="0"/>
                  <a:buChar char="-"/>
                </a:pPr>
                <a:r>
                  <a:rPr lang="vi-VN" sz="1600" u="none" strike="noStrike">
                    <a:effectLst/>
                    <a:uFill>
                      <a:solidFill>
                        <a:srgbClr val="000000"/>
                      </a:solidFill>
                    </a:uFill>
                    <a:latin typeface="Cambria Math" panose="02040503050406030204" pitchFamily="18" charset="0"/>
                    <a:ea typeface="Times New Roman" panose="02020603050405020304" pitchFamily="18" charset="0"/>
                    <a:cs typeface="Times New Roman" panose="02020603050405020304" pitchFamily="18" charset="0"/>
                  </a:rPr>
                  <a:t>Từ (1) và (2) suy ra phương trình quỹ đạo của vật:</a:t>
                </a:r>
                <a:endParaRPr lang="en-US" sz="1600" u="none" strike="noStrike">
                  <a:effectLst/>
                  <a:uFill>
                    <a:solidFill>
                      <a:srgbClr val="000000"/>
                    </a:solidFill>
                  </a:uFill>
                  <a:latin typeface="Lato Heavy" panose="020F0502020204030203"/>
                  <a:ea typeface="Arial" panose="020B0604020202020204" pitchFamily="34" charset="0"/>
                  <a:cs typeface="Times New Roman" panose="02020603050405020304" pitchFamily="18" charset="0"/>
                </a:endParaRPr>
              </a:p>
              <a:p>
                <a:pPr marL="0" marR="0">
                  <a:spcBef>
                    <a:spcPts val="0"/>
                  </a:spcBef>
                  <a:spcAft>
                    <a:spcPts val="0"/>
                  </a:spcAft>
                </a:pPr>
                <a14:m>
                  <m:oMathPara xmlns:m="http://schemas.openxmlformats.org/officeDocument/2006/math">
                    <m:oMathParaPr>
                      <m:jc m:val="centerGroup"/>
                    </m:oMathParaPr>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den>
                      </m:f>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𝑡𝑎𝑛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e>
                      </m:d>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oMath>
                  </m:oMathPara>
                </a14:m>
                <a:endParaRPr lang="en-US" sz="1600">
                  <a:effectLst/>
                  <a:latin typeface="Lato Heavy" panose="020F0502020204030203"/>
                  <a:ea typeface="Arial" panose="020B0604020202020204" pitchFamily="34" charset="0"/>
                  <a:cs typeface="Times New Roman" panose="02020603050405020304" pitchFamily="18" charset="0"/>
                </a:endParaRPr>
              </a:p>
              <a:p>
                <a:pPr marL="0" marR="0">
                  <a:spcBef>
                    <a:spcPts val="0"/>
                  </a:spcBef>
                  <a:spcAft>
                    <a:spcPts val="0"/>
                  </a:spcAft>
                </a:pPr>
                <a:r>
                  <a:rPr lang="vi-VN" sz="1600">
                    <a:effectLst/>
                    <a:latin typeface="Cambria Math" panose="02040503050406030204" pitchFamily="18" charset="0"/>
                    <a:ea typeface="Times New Roman" panose="02020603050405020304" pitchFamily="18" charset="0"/>
                    <a:cs typeface="Times New Roman" panose="02020603050405020304" pitchFamily="18" charset="0"/>
                  </a:rPr>
                  <a:t>Vậy : Vật chuyển động trong trọng trường không lực cản có quỹ đạo là một parabol</a:t>
                </a:r>
                <a:endParaRPr lang="en-US" sz="1600">
                  <a:effectLst/>
                  <a:latin typeface="Lato Heavy" panose="020F0502020204030203"/>
                  <a:ea typeface="Arial" panose="020B0604020202020204" pitchFamily="34" charset="0"/>
                  <a:cs typeface="Times New Roman" panose="02020603050405020304" pitchFamily="18" charset="0"/>
                </a:endParaRPr>
              </a:p>
              <a:p>
                <a:endParaRPr lang="en-US"/>
              </a:p>
            </p:txBody>
          </p:sp>
        </mc:Choice>
        <mc:Fallback xmlns="">
          <p:sp>
            <p:nvSpPr>
              <p:cNvPr id="6" name="TextBox 5">
                <a:extLst>
                  <a:ext uri="{FF2B5EF4-FFF2-40B4-BE49-F238E27FC236}">
                    <a16:creationId xmlns:a16="http://schemas.microsoft.com/office/drawing/2014/main" id="{4C549CEC-2C66-42FF-AF60-479B1FBB5470}"/>
                  </a:ext>
                </a:extLst>
              </p:cNvPr>
              <p:cNvSpPr txBox="1">
                <a:spLocks noRot="1" noChangeAspect="1" noMove="1" noResize="1" noEditPoints="1" noAdjustHandles="1" noChangeArrowheads="1" noChangeShapeType="1" noTextEdit="1"/>
              </p:cNvSpPr>
              <p:nvPr/>
            </p:nvSpPr>
            <p:spPr>
              <a:xfrm>
                <a:off x="6476156" y="4501317"/>
                <a:ext cx="5566130" cy="1710148"/>
              </a:xfrm>
              <a:prstGeom prst="rect">
                <a:avLst/>
              </a:prstGeom>
              <a:blipFill>
                <a:blip r:embed="rId4"/>
                <a:stretch>
                  <a:fillRect l="-548" t="-1423"/>
                </a:stretch>
              </a:blipFill>
            </p:spPr>
            <p:txBody>
              <a:bodyPr/>
              <a:lstStyle/>
              <a:p>
                <a:r>
                  <a:rPr lang="en-US">
                    <a:noFill/>
                  </a:rPr>
                  <a:t> </a:t>
                </a:r>
              </a:p>
            </p:txBody>
          </p:sp>
        </mc:Fallback>
      </mc:AlternateContent>
    </p:spTree>
    <p:extLst>
      <p:ext uri="{BB962C8B-B14F-4D97-AF65-F5344CB8AC3E}">
        <p14:creationId xmlns:p14="http://schemas.microsoft.com/office/powerpoint/2010/main" val="42723642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outVertical)">
                                      <p:cBhvr>
                                        <p:cTn id="18" dur="500"/>
                                        <p:tgtEl>
                                          <p:spTgt spid="12"/>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outVertical)">
                                      <p:cBhvr>
                                        <p:cTn id="21" dur="500"/>
                                        <p:tgtEl>
                                          <p:spTgt spid="6"/>
                                        </p:tgtEl>
                                      </p:cBhvr>
                                    </p:animEffect>
                                  </p:childTnLst>
                                </p:cTn>
                              </p:par>
                              <p:par>
                                <p:cTn id="22" presetID="16" presetClass="entr" presetSubtype="37"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86500" y="5238750"/>
            <a:ext cx="5905500" cy="161925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mc:AlternateContent xmlns:mc="http://schemas.openxmlformats.org/markup-compatibility/2006" xmlns:a14="http://schemas.microsoft.com/office/drawing/2010/main">
        <mc:Choice Requires="a14">
          <p:sp>
            <p:nvSpPr>
              <p:cNvPr id="6" name="Rectangle 5"/>
              <p:cNvSpPr/>
              <p:nvPr/>
            </p:nvSpPr>
            <p:spPr>
              <a:xfrm>
                <a:off x="534018" y="979906"/>
                <a:ext cx="5263907" cy="2360518"/>
              </a:xfrm>
              <a:prstGeom prst="rect">
                <a:avLst/>
              </a:prstGeom>
            </p:spPr>
            <p:txBody>
              <a:bodyPr wrap="square">
                <a:spAutoFit/>
              </a:bodyPr>
              <a:lstStyle/>
              <a:p>
                <a:pPr marL="0" marR="0">
                  <a:spcBef>
                    <a:spcPts val="0"/>
                  </a:spcBef>
                  <a:spcAft>
                    <a:spcPts val="0"/>
                  </a:spcAft>
                </a:pP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R="0" lvl="0">
                  <a:lnSpc>
                    <a:spcPct val="107000"/>
                  </a:lnSpc>
                  <a:spcBef>
                    <a:spcPts val="0"/>
                  </a:spcBef>
                  <a:spcAft>
                    <a:spcPts val="0"/>
                  </a:spcAft>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Phương trình vận tốc</a:t>
                </a: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Theo phương Ox: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Theo phương Oy (đi lên):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𝑔𝑡</m:t>
                    </m:r>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Theo phương Oy (đi xuống):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𝑔𝑡</m:t>
                    </m:r>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Liên hệ giữa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oMath>
                </a14:m>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 và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oMath>
                </a14:m>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𝑡𝑎𝑛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num>
                      <m:den>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den>
                    </m:f>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Độ lớn của vận tốc tại vị trí bất kì: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e>
                    </m:rad>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34018" y="979906"/>
                <a:ext cx="5263907" cy="2360518"/>
              </a:xfrm>
              <a:prstGeom prst="rect">
                <a:avLst/>
              </a:prstGeom>
              <a:blipFill>
                <a:blip r:embed="rId2"/>
                <a:stretch>
                  <a:fillRect l="-695"/>
                </a:stretch>
              </a:blipFill>
            </p:spPr>
            <p:txBody>
              <a:bodyPr/>
              <a:lstStyle/>
              <a:p>
                <a:r>
                  <a:rPr lang="en-US">
                    <a:noFill/>
                  </a:rPr>
                  <a:t> </a:t>
                </a:r>
              </a:p>
            </p:txBody>
          </p:sp>
        </mc:Fallback>
      </mc:AlternateContent>
      <p:sp>
        <p:nvSpPr>
          <p:cNvPr id="9" name="TextBox 8"/>
          <p:cNvSpPr txBox="1"/>
          <p:nvPr/>
        </p:nvSpPr>
        <p:spPr>
          <a:xfrm>
            <a:off x="534018" y="182110"/>
            <a:ext cx="4003212" cy="584775"/>
          </a:xfrm>
          <a:prstGeom prst="rect">
            <a:avLst/>
          </a:prstGeom>
          <a:noFill/>
        </p:spPr>
        <p:txBody>
          <a:bodyPr wrap="none" rtlCol="0">
            <a:spAutoFit/>
          </a:bodyPr>
          <a:lstStyle/>
          <a:p>
            <a:r>
              <a:rPr lang="en-US" sz="3200" spc="3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1 SỐ CÔNG THỨC</a:t>
            </a:r>
            <a:endParaRPr lang="id-ID" sz="3200" spc="3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0" name="Isosceles Triangle 9"/>
          <p:cNvSpPr/>
          <p:nvPr/>
        </p:nvSpPr>
        <p:spPr>
          <a:xfrm rot="5400000">
            <a:off x="4602984" y="337128"/>
            <a:ext cx="318695" cy="274737"/>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55B834-6DC7-4EE8-9237-E648F2ECF455}"/>
                  </a:ext>
                </a:extLst>
              </p:cNvPr>
              <p:cNvSpPr txBox="1"/>
              <p:nvPr/>
            </p:nvSpPr>
            <p:spPr>
              <a:xfrm>
                <a:off x="534018" y="3840034"/>
                <a:ext cx="4365682" cy="2797432"/>
              </a:xfrm>
              <a:prstGeom prst="rect">
                <a:avLst/>
              </a:prstGeom>
              <a:noFill/>
            </p:spPr>
            <p:txBody>
              <a:bodyPr wrap="none" rtlCol="0">
                <a:spAutoFit/>
              </a:bodyPr>
              <a:lstStyle/>
              <a:p>
                <a:pPr marL="0" marR="0">
                  <a:lnSpc>
                    <a:spcPct val="107000"/>
                  </a:lnSpc>
                  <a:spcBef>
                    <a:spcPts val="0"/>
                  </a:spcBef>
                  <a:spcAft>
                    <a:spcPts val="0"/>
                  </a:spcAft>
                </a:pPr>
                <a:r>
                  <a:rPr lang="en-US" sz="1800" b="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0">
                    <a:effectLst/>
                    <a:latin typeface="Times New Roman" panose="02020603050405020304" pitchFamily="18" charset="0"/>
                    <a:ea typeface="Times New Roman" panose="02020603050405020304" pitchFamily="18" charset="0"/>
                    <a:cs typeface="Times New Roman" panose="02020603050405020304" pitchFamily="18" charset="0"/>
                  </a:rPr>
                  <a:t>Phương trình chuyển động</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e>
                    </m:d>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Đi lên: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Đi xuống: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Quỹ đạo đi lên: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den>
                    </m:f>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𝑡𝑎𝑛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e>
                    </m:d>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oMath>
                </a14:m>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685800" marR="0">
                  <a:lnSpc>
                    <a:spcPct val="107000"/>
                  </a:lnSpc>
                  <a:spcBef>
                    <a:spcPts val="0"/>
                  </a:spcBef>
                  <a:spcAft>
                    <a:spcPts val="0"/>
                  </a:spcAft>
                </a:pPr>
                <a:r>
                  <a:rPr lang="vi-VN" sz="1600" b="1">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Quỹ đạo đi xuống: </a:t>
                </a:r>
                <a:endParaRPr lang="en-US" sz="1600">
                  <a:effectLst/>
                  <a:latin typeface="Arial" panose="020B0604020202020204" pitchFamily="34" charset="0"/>
                  <a:ea typeface="Arial" panose="020B0604020202020204" pitchFamily="34" charset="0"/>
                  <a:cs typeface="Times New Roman" panose="02020603050405020304" pitchFamily="18" charset="0"/>
                </a:endParaRPr>
              </a:p>
              <a:p>
                <a:pPr marL="68580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y</m:t>
                      </m:r>
                      <m:r>
                        <a:rPr lang="vi-VN" sz="16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g</m:t>
                              </m:r>
                            </m:num>
                            <m:den>
                              <m:r>
                                <a:rPr lang="vi-VN" sz="1600">
                                  <a:effectLst/>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v</m:t>
                                  </m:r>
                                </m:e>
                                <m:sub>
                                  <m:r>
                                    <a:rPr lang="vi-VN" sz="1600">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vi-VN" sz="1600">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vi-VN" sz="16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co</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s</m:t>
                                  </m:r>
                                </m:e>
                                <m:sup>
                                  <m:r>
                                    <a:rPr lang="vi-VN" sz="1600">
                                      <a:effectLst/>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α</m:t>
                              </m:r>
                            </m:den>
                          </m:f>
                        </m:e>
                      </m:d>
                      <m:r>
                        <a:rPr lang="vi-VN" sz="16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vi-VN" sz="1600">
                              <a:effectLst/>
                              <a:latin typeface="Cambria Math" panose="02040503050406030204" pitchFamily="18" charset="0"/>
                              <a:ea typeface="Times New Roman" panose="02020603050405020304" pitchFamily="18" charset="0"/>
                              <a:cs typeface="Times New Roman" panose="02020603050405020304" pitchFamily="18" charset="0"/>
                            </a:rPr>
                            <m:t>x</m:t>
                          </m:r>
                        </m:e>
                        <m:sup>
                          <m:r>
                            <a:rPr lang="vi-VN" sz="16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US" sz="1600"/>
              </a:p>
            </p:txBody>
          </p:sp>
        </mc:Choice>
        <mc:Fallback xmlns="">
          <p:sp>
            <p:nvSpPr>
              <p:cNvPr id="3" name="TextBox 2">
                <a:extLst>
                  <a:ext uri="{FF2B5EF4-FFF2-40B4-BE49-F238E27FC236}">
                    <a16:creationId xmlns:a16="http://schemas.microsoft.com/office/drawing/2014/main" id="{AD55B834-6DC7-4EE8-9237-E648F2ECF455}"/>
                  </a:ext>
                </a:extLst>
              </p:cNvPr>
              <p:cNvSpPr txBox="1">
                <a:spLocks noRot="1" noChangeAspect="1" noMove="1" noResize="1" noEditPoints="1" noAdjustHandles="1" noChangeArrowheads="1" noChangeShapeType="1" noTextEdit="1"/>
              </p:cNvSpPr>
              <p:nvPr/>
            </p:nvSpPr>
            <p:spPr>
              <a:xfrm>
                <a:off x="534018" y="3840034"/>
                <a:ext cx="4365682" cy="2797432"/>
              </a:xfrm>
              <a:prstGeom prst="rect">
                <a:avLst/>
              </a:prstGeom>
              <a:blipFill>
                <a:blip r:embed="rId3"/>
                <a:stretch>
                  <a:fillRect l="-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0D606-EF91-4F21-93E9-B839BCDD0017}"/>
                  </a:ext>
                </a:extLst>
              </p:cNvPr>
              <p:cNvSpPr txBox="1"/>
              <p:nvPr/>
            </p:nvSpPr>
            <p:spPr>
              <a:xfrm>
                <a:off x="6624918" y="979906"/>
                <a:ext cx="5567082" cy="4932056"/>
              </a:xfrm>
              <a:prstGeom prst="rect">
                <a:avLst/>
              </a:prstGeom>
              <a:noFill/>
            </p:spPr>
            <p:txBody>
              <a:bodyPr wrap="square" rtlCol="0">
                <a:spAutoFit/>
              </a:bodyPr>
              <a:lstStyle/>
              <a:p>
                <a:pPr marR="0" lvl="0">
                  <a:lnSpc>
                    <a:spcPct val="107000"/>
                  </a:lnSpc>
                  <a:spcBef>
                    <a:spcPts val="0"/>
                  </a:spcBef>
                  <a:spcAft>
                    <a:spcPts val="0"/>
                  </a:spcAft>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Một số công thức:</a:t>
                </a:r>
                <a:endParaRPr lang="en-US" sz="160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Thời gian vật đạt độ cao cực đại</a:t>
                </a:r>
                <a:endParaRPr lang="en-US" sz="1600">
                  <a:effectLst/>
                  <a:latin typeface="Lato Heavy" panose="020F0502020204030203"/>
                  <a:ea typeface="Arial" panose="020B0604020202020204" pitchFamily="34" charset="0"/>
                  <a:cs typeface="Times New Roman" panose="02020603050405020304" pitchFamily="18" charset="0"/>
                </a:endParaRPr>
              </a:p>
              <a:p>
                <a:pPr marL="68580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den>
                      </m:f>
                    </m:oMath>
                  </m:oMathPara>
                </a14:m>
                <a:endParaRPr lang="en-US" sz="1600">
                  <a:effectLst/>
                  <a:latin typeface="Lato Heavy" panose="020F0502020204030203"/>
                  <a:ea typeface="Arial" panose="020B0604020202020204" pitchFamily="34" charset="0"/>
                  <a:cs typeface="Times New Roman" panose="02020603050405020304" pitchFamily="18" charset="0"/>
                </a:endParaRPr>
              </a:p>
              <a:p>
                <a:pPr marL="0" marR="0">
                  <a:lnSpc>
                    <a:spcPct val="107000"/>
                  </a:lnSpc>
                  <a:spcBef>
                    <a:spcPts val="0"/>
                  </a:spcBef>
                  <a:spcAft>
                    <a:spcPts val="0"/>
                  </a:spcAft>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Tầm cao: </a:t>
                </a:r>
                <a14:m>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𝐻</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𝑠𝑖𝑛</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h</m:t>
                    </m:r>
                  </m:oMath>
                </a14:m>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 (h là vị trí ban đầu trước khi ném)</a:t>
                </a:r>
                <a:endParaRPr lang="en-US" sz="1600">
                  <a:effectLst/>
                  <a:latin typeface="Lato Heavy" panose="020F0502020204030203"/>
                  <a:ea typeface="Arial" panose="020B0604020202020204" pitchFamily="34" charset="0"/>
                  <a:cs typeface="Times New Roman" panose="02020603050405020304" pitchFamily="18" charset="0"/>
                </a:endParaRPr>
              </a:p>
              <a:p>
                <a:pPr marL="685800" marR="0">
                  <a:lnSpc>
                    <a:spcPct val="107000"/>
                  </a:lnSpc>
                  <a:spcBef>
                    <a:spcPts val="0"/>
                  </a:spcBef>
                  <a:spcAft>
                    <a:spcPts val="0"/>
                  </a:spcAft>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Thời gian vật từ độ cao cực đại chạm đất: </a:t>
                </a:r>
                <a:endParaRPr lang="en-US" sz="1600">
                  <a:effectLst/>
                  <a:latin typeface="Lato Heavy" panose="020F0502020204030203"/>
                  <a:ea typeface="Arial" panose="020B0604020202020204" pitchFamily="34" charset="0"/>
                  <a:cs typeface="Times New Roman" panose="02020603050405020304" pitchFamily="18" charset="0"/>
                </a:endParaRPr>
              </a:p>
              <a:p>
                <a:pPr marL="68580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𝐻</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h</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den>
                          </m:f>
                        </m:e>
                      </m:rad>
                    </m:oMath>
                  </m:oMathPara>
                </a14:m>
                <a:endParaRPr lang="en-US" sz="1600">
                  <a:effectLst/>
                  <a:latin typeface="Lato Heavy" panose="020F0502020204030203"/>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Tầm xa: </a:t>
                </a:r>
                <a:endParaRPr lang="en-US" sz="1600">
                  <a:effectLst/>
                  <a:latin typeface="Lato Heavy" panose="020F0502020204030203"/>
                  <a:ea typeface="Arial" panose="020B0604020202020204" pitchFamily="34" charset="0"/>
                  <a:cs typeface="Times New Roman" panose="02020603050405020304" pitchFamily="18" charset="0"/>
                </a:endParaRPr>
              </a:p>
              <a:p>
                <a:pPr marL="68580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b>
                          </m:sSub>
                        </m:e>
                      </m:d>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𝑠𝑖𝑛</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ad>
                        <m:radPr>
                          <m:degHide m:val="on"/>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𝐻</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h</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den>
                          </m:f>
                        </m:e>
                      </m:rad>
                    </m:oMath>
                  </m:oMathPara>
                </a14:m>
                <a:endParaRPr lang="en-US" sz="1600">
                  <a:effectLst/>
                  <a:latin typeface="Lato Heavy" panose="020F0502020204030203"/>
                  <a:ea typeface="Arial" panose="020B0604020202020204" pitchFamily="34" charset="0"/>
                  <a:cs typeface="Times New Roman" panose="02020603050405020304" pitchFamily="18" charset="0"/>
                </a:endParaRPr>
              </a:p>
              <a:p>
                <a:endParaRPr lang="en-US"/>
              </a:p>
            </p:txBody>
          </p:sp>
        </mc:Choice>
        <mc:Fallback xmlns="">
          <p:sp>
            <p:nvSpPr>
              <p:cNvPr id="4" name="TextBox 3">
                <a:extLst>
                  <a:ext uri="{FF2B5EF4-FFF2-40B4-BE49-F238E27FC236}">
                    <a16:creationId xmlns:a16="http://schemas.microsoft.com/office/drawing/2014/main" id="{76B0D606-EF91-4F21-93E9-B839BCDD0017}"/>
                  </a:ext>
                </a:extLst>
              </p:cNvPr>
              <p:cNvSpPr txBox="1">
                <a:spLocks noRot="1" noChangeAspect="1" noMove="1" noResize="1" noEditPoints="1" noAdjustHandles="1" noChangeArrowheads="1" noChangeShapeType="1" noTextEdit="1"/>
              </p:cNvSpPr>
              <p:nvPr/>
            </p:nvSpPr>
            <p:spPr>
              <a:xfrm>
                <a:off x="6624918" y="979906"/>
                <a:ext cx="5567082" cy="4932056"/>
              </a:xfrm>
              <a:prstGeom prst="rect">
                <a:avLst/>
              </a:prstGeom>
              <a:blipFill>
                <a:blip r:embed="rId4"/>
                <a:stretch>
                  <a:fillRect l="-657" t="-371"/>
                </a:stretch>
              </a:blipFill>
            </p:spPr>
            <p:txBody>
              <a:bodyPr/>
              <a:lstStyle/>
              <a:p>
                <a:r>
                  <a:rPr lang="en-US">
                    <a:noFill/>
                  </a:rPr>
                  <a:t> </a:t>
                </a:r>
              </a:p>
            </p:txBody>
          </p:sp>
        </mc:Fallback>
      </mc:AlternateContent>
    </p:spTree>
    <p:extLst>
      <p:ext uri="{BB962C8B-B14F-4D97-AF65-F5344CB8AC3E}">
        <p14:creationId xmlns:p14="http://schemas.microsoft.com/office/powerpoint/2010/main" val="17887553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p:cTn id="1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8"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9"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20" dur="1000"/>
                                        <p:tgtEl>
                                          <p:spTgt spid="6">
                                            <p:txEl>
                                              <p:pRg st="1" end="1"/>
                                            </p:tx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 calcmode="lin" valueType="num">
                                      <p:cBhvr>
                                        <p:cTn id="41"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5" end="5"/>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 calcmode="lin" valueType="num">
                                      <p:cBhvr>
                                        <p:cTn id="47"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 calcmode="lin" valueType="num">
                                      <p:cBhvr>
                                        <p:cTn id="5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0" end="0"/>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anim calcmode="lin" valueType="num">
                                      <p:cBhvr>
                                        <p:cTn id="59"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1" end="1"/>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 calcmode="lin" valueType="num">
                                      <p:cBhvr>
                                        <p:cTn id="6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2" end="2"/>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 calcmode="lin" valueType="num">
                                      <p:cBhvr>
                                        <p:cTn id="7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3" end="3"/>
                                            </p:tx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anim calcmode="lin" valueType="num">
                                      <p:cBhvr>
                                        <p:cTn id="7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7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7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80" dur="1000"/>
                                        <p:tgtEl>
                                          <p:spTgt spid="3">
                                            <p:txEl>
                                              <p:pRg st="4" end="4"/>
                                            </p:txEl>
                                          </p:spTgt>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3">
                                            <p:txEl>
                                              <p:pRg st="5" end="5"/>
                                            </p:txEl>
                                          </p:spTgt>
                                        </p:tgtEl>
                                        <p:attrNameLst>
                                          <p:attrName>style.visibility</p:attrName>
                                        </p:attrNameLst>
                                      </p:cBhvr>
                                      <p:to>
                                        <p:strVal val="visible"/>
                                      </p:to>
                                    </p:set>
                                    <p:anim calcmode="lin" valueType="num">
                                      <p:cBhvr>
                                        <p:cTn id="8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8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8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86" dur="1000"/>
                                        <p:tgtEl>
                                          <p:spTgt spid="3">
                                            <p:txEl>
                                              <p:pRg st="5" end="5"/>
                                            </p:txEl>
                                          </p:spTgt>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 calcmode="lin" valueType="num">
                                      <p:cBhvr>
                                        <p:cTn id="8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9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9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92" dur="1000"/>
                                        <p:tgtEl>
                                          <p:spTgt spid="3">
                                            <p:txEl>
                                              <p:pRg st="6" end="6"/>
                                            </p:txEl>
                                          </p:spTgt>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anim calcmode="lin" valueType="num">
                                      <p:cBhvr>
                                        <p:cTn id="9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9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9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98" dur="1000"/>
                                        <p:tgtEl>
                                          <p:spTgt spid="3">
                                            <p:txEl>
                                              <p:pRg st="7" end="7"/>
                                            </p:txEl>
                                          </p:spTgt>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anim calcmode="lin" valueType="num">
                                      <p:cBhvr>
                                        <p:cTn id="101"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02"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03"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4" dur="1000"/>
                                        <p:tgtEl>
                                          <p:spTgt spid="4">
                                            <p:txEl>
                                              <p:pRg st="0" end="0"/>
                                            </p:txEl>
                                          </p:spTgt>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4">
                                            <p:txEl>
                                              <p:pRg st="1" end="1"/>
                                            </p:txEl>
                                          </p:spTgt>
                                        </p:tgtEl>
                                        <p:attrNameLst>
                                          <p:attrName>style.visibility</p:attrName>
                                        </p:attrNameLst>
                                      </p:cBhvr>
                                      <p:to>
                                        <p:strVal val="visible"/>
                                      </p:to>
                                    </p:set>
                                    <p:anim calcmode="lin" valueType="num">
                                      <p:cBhvr>
                                        <p:cTn id="107"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08"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09"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10" dur="1000"/>
                                        <p:tgtEl>
                                          <p:spTgt spid="4">
                                            <p:txEl>
                                              <p:pRg st="1" end="1"/>
                                            </p:txEl>
                                          </p:spTgt>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4">
                                            <p:txEl>
                                              <p:pRg st="2" end="2"/>
                                            </p:txEl>
                                          </p:spTgt>
                                        </p:tgtEl>
                                        <p:attrNameLst>
                                          <p:attrName>style.visibility</p:attrName>
                                        </p:attrNameLst>
                                      </p:cBhvr>
                                      <p:to>
                                        <p:strVal val="visible"/>
                                      </p:to>
                                    </p:set>
                                    <p:anim calcmode="lin" valueType="num">
                                      <p:cBhvr>
                                        <p:cTn id="11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1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11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116" dur="1000"/>
                                        <p:tgtEl>
                                          <p:spTgt spid="4">
                                            <p:txEl>
                                              <p:pRg st="2" end="2"/>
                                            </p:txEl>
                                          </p:spTgt>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4">
                                            <p:txEl>
                                              <p:pRg st="3" end="3"/>
                                            </p:txEl>
                                          </p:spTgt>
                                        </p:tgtEl>
                                        <p:attrNameLst>
                                          <p:attrName>style.visibility</p:attrName>
                                        </p:attrNameLst>
                                      </p:cBhvr>
                                      <p:to>
                                        <p:strVal val="visible"/>
                                      </p:to>
                                    </p:set>
                                    <p:anim calcmode="lin" valueType="num">
                                      <p:cBhvr>
                                        <p:cTn id="119"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120"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121"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122" dur="1000"/>
                                        <p:tgtEl>
                                          <p:spTgt spid="4">
                                            <p:txEl>
                                              <p:pRg st="3" end="3"/>
                                            </p:txEl>
                                          </p:spTgt>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4">
                                            <p:txEl>
                                              <p:pRg st="4" end="4"/>
                                            </p:txEl>
                                          </p:spTgt>
                                        </p:tgtEl>
                                        <p:attrNameLst>
                                          <p:attrName>style.visibility</p:attrName>
                                        </p:attrNameLst>
                                      </p:cBhvr>
                                      <p:to>
                                        <p:strVal val="visible"/>
                                      </p:to>
                                    </p:set>
                                    <p:anim calcmode="lin" valueType="num">
                                      <p:cBhvr>
                                        <p:cTn id="125"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126"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127"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128" dur="1000"/>
                                        <p:tgtEl>
                                          <p:spTgt spid="4">
                                            <p:txEl>
                                              <p:pRg st="4" end="4"/>
                                            </p:txEl>
                                          </p:spTgt>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4">
                                            <p:txEl>
                                              <p:pRg st="5" end="5"/>
                                            </p:txEl>
                                          </p:spTgt>
                                        </p:tgtEl>
                                        <p:attrNameLst>
                                          <p:attrName>style.visibility</p:attrName>
                                        </p:attrNameLst>
                                      </p:cBhvr>
                                      <p:to>
                                        <p:strVal val="visible"/>
                                      </p:to>
                                    </p:set>
                                    <p:anim calcmode="lin" valueType="num">
                                      <p:cBhvr>
                                        <p:cTn id="131"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132"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133"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134" dur="1000"/>
                                        <p:tgtEl>
                                          <p:spTgt spid="4">
                                            <p:txEl>
                                              <p:pRg st="5" end="5"/>
                                            </p:txEl>
                                          </p:spTgt>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4">
                                            <p:txEl>
                                              <p:pRg st="6" end="6"/>
                                            </p:txEl>
                                          </p:spTgt>
                                        </p:tgtEl>
                                        <p:attrNameLst>
                                          <p:attrName>style.visibility</p:attrName>
                                        </p:attrNameLst>
                                      </p:cBhvr>
                                      <p:to>
                                        <p:strVal val="visible"/>
                                      </p:to>
                                    </p:set>
                                    <p:anim calcmode="lin" valueType="num">
                                      <p:cBhvr>
                                        <p:cTn id="137"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138"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139"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140" dur="1000"/>
                                        <p:tgtEl>
                                          <p:spTgt spid="4">
                                            <p:txEl>
                                              <p:pRg st="6" end="6"/>
                                            </p:txEl>
                                          </p:spTgt>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4">
                                            <p:txEl>
                                              <p:pRg st="7" end="7"/>
                                            </p:txEl>
                                          </p:spTgt>
                                        </p:tgtEl>
                                        <p:attrNameLst>
                                          <p:attrName>style.visibility</p:attrName>
                                        </p:attrNameLst>
                                      </p:cBhvr>
                                      <p:to>
                                        <p:strVal val="visible"/>
                                      </p:to>
                                    </p:set>
                                    <p:anim calcmode="lin" valueType="num">
                                      <p:cBhvr>
                                        <p:cTn id="143"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144"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145"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146" dur="1000"/>
                                        <p:tgtEl>
                                          <p:spTgt spid="4">
                                            <p:txEl>
                                              <p:pRg st="7" end="7"/>
                                            </p:txEl>
                                          </p:spTgt>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4">
                                            <p:txEl>
                                              <p:pRg st="8" end="8"/>
                                            </p:txEl>
                                          </p:spTgt>
                                        </p:tgtEl>
                                        <p:attrNameLst>
                                          <p:attrName>style.visibility</p:attrName>
                                        </p:attrNameLst>
                                      </p:cBhvr>
                                      <p:to>
                                        <p:strVal val="visible"/>
                                      </p:to>
                                    </p:set>
                                    <p:anim calcmode="lin" valueType="num">
                                      <p:cBhvr>
                                        <p:cTn id="149"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150"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151"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152" dur="1000"/>
                                        <p:tgtEl>
                                          <p:spTgt spid="4">
                                            <p:txEl>
                                              <p:pRg st="8" end="8"/>
                                            </p:txEl>
                                          </p:spTgt>
                                        </p:tgtEl>
                                      </p:cBhvr>
                                    </p:animEffect>
                                  </p:childTnLst>
                                </p:cTn>
                              </p:par>
                              <p:par>
                                <p:cTn id="153" presetID="31" presetClass="entr" presetSubtype="0" fill="hold" grpId="0" nodeType="withEffect">
                                  <p:stCondLst>
                                    <p:cond delay="0"/>
                                  </p:stCondLst>
                                  <p:childTnLst>
                                    <p:set>
                                      <p:cBhvr>
                                        <p:cTn id="154" dur="1" fill="hold">
                                          <p:stCondLst>
                                            <p:cond delay="0"/>
                                          </p:stCondLst>
                                        </p:cTn>
                                        <p:tgtEl>
                                          <p:spTgt spid="4">
                                            <p:txEl>
                                              <p:pRg st="9" end="9"/>
                                            </p:txEl>
                                          </p:spTgt>
                                        </p:tgtEl>
                                        <p:attrNameLst>
                                          <p:attrName>style.visibility</p:attrName>
                                        </p:attrNameLst>
                                      </p:cBhvr>
                                      <p:to>
                                        <p:strVal val="visible"/>
                                      </p:to>
                                    </p:set>
                                    <p:anim calcmode="lin" valueType="num">
                                      <p:cBhvr>
                                        <p:cTn id="155"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156" dur="1000" fill="hold"/>
                                        <p:tgtEl>
                                          <p:spTgt spid="4">
                                            <p:txEl>
                                              <p:pRg st="9" end="9"/>
                                            </p:txEl>
                                          </p:spTgt>
                                        </p:tgtEl>
                                        <p:attrNameLst>
                                          <p:attrName>ppt_h</p:attrName>
                                        </p:attrNameLst>
                                      </p:cBhvr>
                                      <p:tavLst>
                                        <p:tav tm="0">
                                          <p:val>
                                            <p:fltVal val="0"/>
                                          </p:val>
                                        </p:tav>
                                        <p:tav tm="100000">
                                          <p:val>
                                            <p:strVal val="#ppt_h"/>
                                          </p:val>
                                        </p:tav>
                                      </p:tavLst>
                                    </p:anim>
                                    <p:anim calcmode="lin" valueType="num">
                                      <p:cBhvr>
                                        <p:cTn id="157" dur="1000" fill="hold"/>
                                        <p:tgtEl>
                                          <p:spTgt spid="4">
                                            <p:txEl>
                                              <p:pRg st="9" end="9"/>
                                            </p:txEl>
                                          </p:spTgt>
                                        </p:tgtEl>
                                        <p:attrNameLst>
                                          <p:attrName>style.rotation</p:attrName>
                                        </p:attrNameLst>
                                      </p:cBhvr>
                                      <p:tavLst>
                                        <p:tav tm="0">
                                          <p:val>
                                            <p:fltVal val="90"/>
                                          </p:val>
                                        </p:tav>
                                        <p:tav tm="100000">
                                          <p:val>
                                            <p:fltVal val="0"/>
                                          </p:val>
                                        </p:tav>
                                      </p:tavLst>
                                    </p:anim>
                                    <p:animEffect transition="in" filter="fade">
                                      <p:cBhvr>
                                        <p:cTn id="158"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9" grpId="0"/>
      <p:bldP spid="10" grpId="0" animBg="1"/>
      <p:bldP spid="3" grpId="0" build="allAtOnce"/>
      <p:bldP spid="4"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5" y="0"/>
            <a:ext cx="5662599" cy="685800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mc:AlternateContent xmlns:mc="http://schemas.openxmlformats.org/markup-compatibility/2006" xmlns:a14="http://schemas.microsoft.com/office/drawing/2010/main">
        <mc:Choice Requires="a14">
          <p:sp>
            <p:nvSpPr>
              <p:cNvPr id="9" name="Rectangle 8"/>
              <p:cNvSpPr/>
              <p:nvPr/>
            </p:nvSpPr>
            <p:spPr>
              <a:xfrm>
                <a:off x="444277" y="1676032"/>
                <a:ext cx="5175924" cy="1496435"/>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vi-VN"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Tại vị trí ném ta có: </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22860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𝑛𝐴</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=9,8×</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30</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=4,9×</m:t>
                      </m:r>
                      <m:rad>
                        <m:radPr>
                          <m:degHide m:val="on"/>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3</m:t>
                          </m:r>
                        </m:e>
                      </m:rad>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228600" marR="0">
                  <a:lnSpc>
                    <a:spcPct val="106000"/>
                  </a:lnSpc>
                  <a:spcBef>
                    <a:spcPts val="0"/>
                  </a:spcBef>
                  <a:spcAft>
                    <a:spcPts val="0"/>
                  </a:spcAft>
                </a:pPr>
                <a:r>
                  <a:rPr lang="vi-VN" sz="1600" dirty="0">
                    <a:effectLst/>
                    <a:latin typeface="Times New Roman" panose="02020603050405020304" pitchFamily="18" charset="0"/>
                    <a:ea typeface="Times New Roman" panose="02020603050405020304" pitchFamily="18" charset="0"/>
                    <a:cs typeface="Times New Roman" panose="02020603050405020304" pitchFamily="18" charset="0"/>
                  </a:rPr>
                  <a:t>Bán kính quỹ đạo 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22860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𝐴</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num>
                        <m:den>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15</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4,9×</m:t>
                          </m:r>
                          <m:rad>
                            <m:radPr>
                              <m:degHide m:val="on"/>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3</m:t>
                              </m:r>
                            </m:e>
                          </m:rad>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=26,51(</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effectLst/>
                  <a:latin typeface="Arial" panose="020B0604020202020204" pitchFamily="34" charset="0"/>
                  <a:ea typeface="Arial" panose="020B0604020202020204" pitchFamily="34"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444277" y="1676032"/>
                <a:ext cx="5175924" cy="1496435"/>
              </a:xfrm>
              <a:prstGeom prst="rect">
                <a:avLst/>
              </a:prstGeom>
              <a:blipFill>
                <a:blip r:embed="rId2"/>
                <a:stretch>
                  <a:fillRect l="-707" t="-1633"/>
                </a:stretch>
              </a:blipFill>
            </p:spPr>
            <p:txBody>
              <a:bodyPr/>
              <a:lstStyle/>
              <a:p>
                <a:r>
                  <a:rPr lang="en-US">
                    <a:noFill/>
                  </a:rPr>
                  <a:t> </a:t>
                </a:r>
              </a:p>
            </p:txBody>
          </p:sp>
        </mc:Fallback>
      </mc:AlternateContent>
      <p:sp>
        <p:nvSpPr>
          <p:cNvPr id="10" name="TextBox 9"/>
          <p:cNvSpPr txBox="1"/>
          <p:nvPr/>
        </p:nvSpPr>
        <p:spPr>
          <a:xfrm>
            <a:off x="471841" y="291037"/>
            <a:ext cx="2050561" cy="461665"/>
          </a:xfrm>
          <a:prstGeom prst="rect">
            <a:avLst/>
          </a:prstGeom>
          <a:noFill/>
        </p:spPr>
        <p:txBody>
          <a:bodyPr wrap="none" rtlCol="0">
            <a:spAutoFit/>
          </a:bodyPr>
          <a:lstStyle/>
          <a:p>
            <a:r>
              <a:rPr lang="en-US" sz="2400" spc="600">
                <a:solidFill>
                  <a:schemeClr val="bg1"/>
                </a:solidFill>
                <a:latin typeface="Lato Heavy" panose="020F0502020204030203" pitchFamily="34" charset="0"/>
                <a:ea typeface="Lato Heavy" panose="020F0502020204030203" pitchFamily="34" charset="0"/>
                <a:cs typeface="Lato Heavy" panose="020F0502020204030203" pitchFamily="34" charset="0"/>
              </a:rPr>
              <a:t>ÁP DỤNG</a:t>
            </a:r>
            <a:endParaRPr lang="id-ID" sz="24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1" name="TextBox 10"/>
          <p:cNvSpPr txBox="1"/>
          <p:nvPr/>
        </p:nvSpPr>
        <p:spPr>
          <a:xfrm>
            <a:off x="471841" y="752702"/>
            <a:ext cx="2566023" cy="461665"/>
          </a:xfrm>
          <a:prstGeom prst="rect">
            <a:avLst/>
          </a:prstGeom>
          <a:noFill/>
        </p:spPr>
        <p:txBody>
          <a:bodyPr wrap="none" rtlCol="0">
            <a:spAutoFit/>
          </a:bodyPr>
          <a:lstStyle/>
          <a:p>
            <a:r>
              <a:rPr lang="en-US" sz="2400" spc="600">
                <a:solidFill>
                  <a:schemeClr val="bg1"/>
                </a:solidFill>
                <a:latin typeface="Lato Heavy" panose="020F0502020204030203" pitchFamily="34" charset="0"/>
                <a:ea typeface="Lato Heavy" panose="020F0502020204030203" pitchFamily="34" charset="0"/>
                <a:cs typeface="Lato Heavy" panose="020F0502020204030203" pitchFamily="34" charset="0"/>
              </a:rPr>
              <a:t>GIẢI ĐỀ TÀI</a:t>
            </a:r>
            <a:endParaRPr lang="id-ID" sz="24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cxnSp>
        <p:nvCxnSpPr>
          <p:cNvPr id="8" name="Straight Arrow Connector 7">
            <a:extLst>
              <a:ext uri="{FF2B5EF4-FFF2-40B4-BE49-F238E27FC236}">
                <a16:creationId xmlns:a16="http://schemas.microsoft.com/office/drawing/2014/main" id="{AF031FBA-32D1-4BEB-98CD-8A51F38BFC35}"/>
              </a:ext>
            </a:extLst>
          </p:cNvPr>
          <p:cNvCxnSpPr>
            <a:cxnSpLocks/>
          </p:cNvCxnSpPr>
          <p:nvPr/>
        </p:nvCxnSpPr>
        <p:spPr>
          <a:xfrm flipV="1">
            <a:off x="6629399" y="1494522"/>
            <a:ext cx="0" cy="324074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F9FE2BAE-40F3-41F2-A58D-BC2955FFB778}"/>
              </a:ext>
            </a:extLst>
          </p:cNvPr>
          <p:cNvCxnSpPr>
            <a:cxnSpLocks/>
          </p:cNvCxnSpPr>
          <p:nvPr/>
        </p:nvCxnSpPr>
        <p:spPr>
          <a:xfrm>
            <a:off x="6629400" y="4733365"/>
            <a:ext cx="52309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73FFBD74-1A05-43EB-8AB3-F0333BEC2908}"/>
              </a:ext>
            </a:extLst>
          </p:cNvPr>
          <p:cNvSpPr/>
          <p:nvPr/>
        </p:nvSpPr>
        <p:spPr>
          <a:xfrm>
            <a:off x="6629400" y="3173506"/>
            <a:ext cx="4047565" cy="1559859"/>
          </a:xfrm>
          <a:custGeom>
            <a:avLst/>
            <a:gdLst>
              <a:gd name="connsiteX0" fmla="*/ 0 w 4047565"/>
              <a:gd name="connsiteY0" fmla="*/ 1559859 h 1559859"/>
              <a:gd name="connsiteX1" fmla="*/ 2017059 w 4047565"/>
              <a:gd name="connsiteY1" fmla="*/ 0 h 1559859"/>
              <a:gd name="connsiteX2" fmla="*/ 4047565 w 4047565"/>
              <a:gd name="connsiteY2" fmla="*/ 1559859 h 1559859"/>
            </a:gdLst>
            <a:ahLst/>
            <a:cxnLst>
              <a:cxn ang="0">
                <a:pos x="connsiteX0" y="connsiteY0"/>
              </a:cxn>
              <a:cxn ang="0">
                <a:pos x="connsiteX1" y="connsiteY1"/>
              </a:cxn>
              <a:cxn ang="0">
                <a:pos x="connsiteX2" y="connsiteY2"/>
              </a:cxn>
            </a:cxnLst>
            <a:rect l="l" t="t" r="r" b="b"/>
            <a:pathLst>
              <a:path w="4047565" h="1559859">
                <a:moveTo>
                  <a:pt x="0" y="1559859"/>
                </a:moveTo>
                <a:cubicBezTo>
                  <a:pt x="671232" y="779929"/>
                  <a:pt x="1342465" y="0"/>
                  <a:pt x="2017059" y="0"/>
                </a:cubicBezTo>
                <a:cubicBezTo>
                  <a:pt x="2691653" y="0"/>
                  <a:pt x="3369609" y="779929"/>
                  <a:pt x="4047565" y="1559859"/>
                </a:cubicBezTo>
              </a:path>
            </a:pathLst>
          </a:custGeom>
          <a:ln w="28575"/>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7C1EC40-60FA-4BB4-9B75-9725E4F29B77}"/>
              </a:ext>
            </a:extLst>
          </p:cNvPr>
          <p:cNvSpPr txBox="1"/>
          <p:nvPr/>
        </p:nvSpPr>
        <p:spPr>
          <a:xfrm>
            <a:off x="6268498" y="4354718"/>
            <a:ext cx="268941" cy="369332"/>
          </a:xfrm>
          <a:prstGeom prst="rect">
            <a:avLst/>
          </a:prstGeom>
          <a:noFill/>
        </p:spPr>
        <p:txBody>
          <a:bodyPr wrap="square" rtlCol="0">
            <a:spAutoFit/>
          </a:bodyPr>
          <a:lstStyle/>
          <a:p>
            <a:r>
              <a:rPr lang="en-US"/>
              <a:t>A</a:t>
            </a:r>
          </a:p>
        </p:txBody>
      </p:sp>
      <p:sp>
        <p:nvSpPr>
          <p:cNvPr id="17" name="TextBox 16">
            <a:extLst>
              <a:ext uri="{FF2B5EF4-FFF2-40B4-BE49-F238E27FC236}">
                <a16:creationId xmlns:a16="http://schemas.microsoft.com/office/drawing/2014/main" id="{DDE15C53-C091-46C7-966E-F1581F196C1D}"/>
              </a:ext>
            </a:extLst>
          </p:cNvPr>
          <p:cNvSpPr txBox="1"/>
          <p:nvPr/>
        </p:nvSpPr>
        <p:spPr>
          <a:xfrm>
            <a:off x="11747723" y="4733365"/>
            <a:ext cx="322730" cy="369332"/>
          </a:xfrm>
          <a:prstGeom prst="rect">
            <a:avLst/>
          </a:prstGeom>
          <a:noFill/>
        </p:spPr>
        <p:txBody>
          <a:bodyPr wrap="square" rtlCol="0">
            <a:spAutoFit/>
          </a:bodyPr>
          <a:lstStyle/>
          <a:p>
            <a:r>
              <a:rPr lang="en-US"/>
              <a:t>x</a:t>
            </a:r>
          </a:p>
        </p:txBody>
      </p:sp>
      <p:sp>
        <p:nvSpPr>
          <p:cNvPr id="18" name="TextBox 17">
            <a:extLst>
              <a:ext uri="{FF2B5EF4-FFF2-40B4-BE49-F238E27FC236}">
                <a16:creationId xmlns:a16="http://schemas.microsoft.com/office/drawing/2014/main" id="{214E261B-440A-47AA-91BD-EF5A51A13054}"/>
              </a:ext>
            </a:extLst>
          </p:cNvPr>
          <p:cNvSpPr txBox="1"/>
          <p:nvPr/>
        </p:nvSpPr>
        <p:spPr>
          <a:xfrm>
            <a:off x="6688824" y="1306700"/>
            <a:ext cx="387790" cy="369332"/>
          </a:xfrm>
          <a:prstGeom prst="rect">
            <a:avLst/>
          </a:prstGeom>
          <a:noFill/>
        </p:spPr>
        <p:txBody>
          <a:bodyPr wrap="square" rtlCol="0">
            <a:spAutoFit/>
          </a:bodyPr>
          <a:lstStyle/>
          <a:p>
            <a:r>
              <a:rPr lang="en-US"/>
              <a:t>y</a:t>
            </a:r>
          </a:p>
        </p:txBody>
      </p:sp>
      <p:cxnSp>
        <p:nvCxnSpPr>
          <p:cNvPr id="20" name="Straight Arrow Connector 19">
            <a:extLst>
              <a:ext uri="{FF2B5EF4-FFF2-40B4-BE49-F238E27FC236}">
                <a16:creationId xmlns:a16="http://schemas.microsoft.com/office/drawing/2014/main" id="{56EC983D-8B15-4653-966A-F1256F95CA38}"/>
              </a:ext>
            </a:extLst>
          </p:cNvPr>
          <p:cNvCxnSpPr>
            <a:cxnSpLocks/>
            <a:stCxn id="15" idx="0"/>
          </p:cNvCxnSpPr>
          <p:nvPr/>
        </p:nvCxnSpPr>
        <p:spPr>
          <a:xfrm>
            <a:off x="6629400" y="4733365"/>
            <a:ext cx="0" cy="8863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EC73A6-6AEE-48E8-A48F-44C1609A27A6}"/>
              </a:ext>
            </a:extLst>
          </p:cNvPr>
          <p:cNvCxnSpPr>
            <a:cxnSpLocks/>
          </p:cNvCxnSpPr>
          <p:nvPr/>
        </p:nvCxnSpPr>
        <p:spPr>
          <a:xfrm flipH="1">
            <a:off x="6153150" y="4731468"/>
            <a:ext cx="476249" cy="56443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EFC3480-6D9D-4B4D-B4E2-80793EB9EA50}"/>
              </a:ext>
            </a:extLst>
          </p:cNvPr>
          <p:cNvCxnSpPr>
            <a:cxnSpLocks/>
            <a:stCxn id="15" idx="0"/>
          </p:cNvCxnSpPr>
          <p:nvPr/>
        </p:nvCxnSpPr>
        <p:spPr>
          <a:xfrm>
            <a:off x="6629400" y="4733365"/>
            <a:ext cx="459727" cy="3674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2BE9EB-A8ED-4B4D-BB19-33F29BDA3DD4}"/>
              </a:ext>
            </a:extLst>
          </p:cNvPr>
          <p:cNvCxnSpPr>
            <a:cxnSpLocks/>
          </p:cNvCxnSpPr>
          <p:nvPr/>
        </p:nvCxnSpPr>
        <p:spPr>
          <a:xfrm>
            <a:off x="6153150" y="5291141"/>
            <a:ext cx="481011" cy="3190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57F00E-72DF-4F56-BFBC-BD5CA5B20AD7}"/>
              </a:ext>
            </a:extLst>
          </p:cNvPr>
          <p:cNvCxnSpPr>
            <a:cxnSpLocks/>
          </p:cNvCxnSpPr>
          <p:nvPr/>
        </p:nvCxnSpPr>
        <p:spPr>
          <a:xfrm flipV="1">
            <a:off x="6629399" y="5102697"/>
            <a:ext cx="447215" cy="51705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F3D54840-27AD-4720-82B3-254EC6EFBB30}"/>
              </a:ext>
            </a:extLst>
          </p:cNvPr>
          <p:cNvSpPr/>
          <p:nvPr/>
        </p:nvSpPr>
        <p:spPr>
          <a:xfrm>
            <a:off x="6626496" y="4593235"/>
            <a:ext cx="239508" cy="261216"/>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9844498-18C1-4536-9FCD-FE7752E0339E}"/>
              </a:ext>
            </a:extLst>
          </p:cNvPr>
          <p:cNvSpPr txBox="1"/>
          <p:nvPr/>
        </p:nvSpPr>
        <p:spPr>
          <a:xfrm>
            <a:off x="6916152" y="4368125"/>
            <a:ext cx="233120" cy="307777"/>
          </a:xfrm>
          <a:prstGeom prst="rect">
            <a:avLst/>
          </a:prstGeom>
          <a:noFill/>
        </p:spPr>
        <p:txBody>
          <a:bodyPr wrap="square" rtlCol="0">
            <a:spAutoFit/>
          </a:bodyPr>
          <a:lstStyle/>
          <a:p>
            <a:r>
              <a:rPr lang="el-GR" sz="1400"/>
              <a:t>α</a:t>
            </a:r>
            <a:endParaRPr lang="en-US" sz="1400"/>
          </a:p>
        </p:txBody>
      </p:sp>
      <p:sp>
        <p:nvSpPr>
          <p:cNvPr id="35" name="TextBox 34">
            <a:extLst>
              <a:ext uri="{FF2B5EF4-FFF2-40B4-BE49-F238E27FC236}">
                <a16:creationId xmlns:a16="http://schemas.microsoft.com/office/drawing/2014/main" id="{C93C7C7E-B59E-46DA-BF1B-835CBD552134}"/>
              </a:ext>
            </a:extLst>
          </p:cNvPr>
          <p:cNvSpPr txBox="1"/>
          <p:nvPr/>
        </p:nvSpPr>
        <p:spPr>
          <a:xfrm>
            <a:off x="6637569" y="4856348"/>
            <a:ext cx="167640" cy="307777"/>
          </a:xfrm>
          <a:prstGeom prst="rect">
            <a:avLst/>
          </a:prstGeom>
          <a:noFill/>
        </p:spPr>
        <p:txBody>
          <a:bodyPr wrap="square" rtlCol="0">
            <a:spAutoFit/>
          </a:bodyPr>
          <a:lstStyle/>
          <a:p>
            <a:r>
              <a:rPr lang="el-GR" sz="1400"/>
              <a:t>α</a:t>
            </a:r>
            <a:endParaRPr lang="en-US" sz="1400"/>
          </a:p>
        </p:txBody>
      </p:sp>
      <p:sp>
        <p:nvSpPr>
          <p:cNvPr id="36" name="Arc 35">
            <a:extLst>
              <a:ext uri="{FF2B5EF4-FFF2-40B4-BE49-F238E27FC236}">
                <a16:creationId xmlns:a16="http://schemas.microsoft.com/office/drawing/2014/main" id="{B04208CF-3E56-4C02-843C-94B39E556916}"/>
              </a:ext>
            </a:extLst>
          </p:cNvPr>
          <p:cNvSpPr/>
          <p:nvPr/>
        </p:nvSpPr>
        <p:spPr>
          <a:xfrm rot="6230228">
            <a:off x="6541460" y="4701083"/>
            <a:ext cx="243840" cy="255268"/>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925370E-5CCB-458C-B313-53F4D8B1E411}"/>
              </a:ext>
            </a:extLst>
          </p:cNvPr>
          <p:cNvCxnSpPr>
            <a:cxnSpLocks/>
          </p:cNvCxnSpPr>
          <p:nvPr/>
        </p:nvCxnSpPr>
        <p:spPr>
          <a:xfrm flipV="1">
            <a:off x="6637020" y="3973490"/>
            <a:ext cx="571358" cy="7598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04CF99F-B6B0-426A-BF3D-C9BF10F11776}"/>
              </a:ext>
            </a:extLst>
          </p:cNvPr>
          <p:cNvCxnSpPr>
            <a:cxnSpLocks/>
            <a:stCxn id="15" idx="1"/>
          </p:cNvCxnSpPr>
          <p:nvPr/>
        </p:nvCxnSpPr>
        <p:spPr>
          <a:xfrm flipH="1">
            <a:off x="8639175" y="3173506"/>
            <a:ext cx="7284" cy="799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93F47C9-0EC1-48E5-89B2-F91F68DB4325}"/>
              </a:ext>
            </a:extLst>
          </p:cNvPr>
          <p:cNvCxnSpPr>
            <a:cxnSpLocks/>
            <a:stCxn id="15" idx="1"/>
          </p:cNvCxnSpPr>
          <p:nvPr/>
        </p:nvCxnSpPr>
        <p:spPr>
          <a:xfrm>
            <a:off x="8646459" y="3173506"/>
            <a:ext cx="9261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51D9F13-F5D7-42F8-8C41-53B760D1CF65}"/>
              </a:ext>
            </a:extLst>
          </p:cNvPr>
          <p:cNvSpPr txBox="1"/>
          <p:nvPr/>
        </p:nvSpPr>
        <p:spPr>
          <a:xfrm>
            <a:off x="8472210" y="2804175"/>
            <a:ext cx="180972" cy="369332"/>
          </a:xfrm>
          <a:prstGeom prst="rect">
            <a:avLst/>
          </a:prstGeom>
          <a:noFill/>
        </p:spPr>
        <p:txBody>
          <a:bodyPr wrap="square" rtlCol="0">
            <a:spAutoFit/>
          </a:bodyPr>
          <a:lstStyle/>
          <a:p>
            <a:r>
              <a:rPr lang="en-US"/>
              <a:t>B</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53DBCCD-2C9D-4B89-A25E-DAEEBD460D44}"/>
                  </a:ext>
                </a:extLst>
              </p:cNvPr>
              <p:cNvSpPr txBox="1"/>
              <p:nvPr/>
            </p:nvSpPr>
            <p:spPr>
              <a:xfrm>
                <a:off x="6779156" y="3763996"/>
                <a:ext cx="40200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0</m:t>
                              </m:r>
                            </m:sub>
                          </m:sSub>
                        </m:e>
                      </m:acc>
                    </m:oMath>
                  </m:oMathPara>
                </a14:m>
                <a:endParaRPr lang="en-US" sz="1600"/>
              </a:p>
            </p:txBody>
          </p:sp>
        </mc:Choice>
        <mc:Fallback xmlns="">
          <p:sp>
            <p:nvSpPr>
              <p:cNvPr id="48" name="TextBox 47">
                <a:extLst>
                  <a:ext uri="{FF2B5EF4-FFF2-40B4-BE49-F238E27FC236}">
                    <a16:creationId xmlns:a16="http://schemas.microsoft.com/office/drawing/2014/main" id="{A53DBCCD-2C9D-4B89-A25E-DAEEBD460D44}"/>
                  </a:ext>
                </a:extLst>
              </p:cNvPr>
              <p:cNvSpPr txBox="1">
                <a:spLocks noRot="1" noChangeAspect="1" noMove="1" noResize="1" noEditPoints="1" noAdjustHandles="1" noChangeArrowheads="1" noChangeShapeType="1" noTextEdit="1"/>
              </p:cNvSpPr>
              <p:nvPr/>
            </p:nvSpPr>
            <p:spPr>
              <a:xfrm>
                <a:off x="6779156" y="3763996"/>
                <a:ext cx="402005"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27CCC09-354B-4F14-9FDA-54FF5EFC375E}"/>
                  </a:ext>
                </a:extLst>
              </p:cNvPr>
              <p:cNvSpPr txBox="1"/>
              <p:nvPr/>
            </p:nvSpPr>
            <p:spPr>
              <a:xfrm>
                <a:off x="6447437" y="5575067"/>
                <a:ext cx="37344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𝑔</m:t>
                          </m:r>
                        </m:e>
                      </m:acc>
                    </m:oMath>
                  </m:oMathPara>
                </a14:m>
                <a:endParaRPr lang="en-US" sz="1400"/>
              </a:p>
            </p:txBody>
          </p:sp>
        </mc:Choice>
        <mc:Fallback xmlns="">
          <p:sp>
            <p:nvSpPr>
              <p:cNvPr id="50" name="TextBox 49">
                <a:extLst>
                  <a:ext uri="{FF2B5EF4-FFF2-40B4-BE49-F238E27FC236}">
                    <a16:creationId xmlns:a16="http://schemas.microsoft.com/office/drawing/2014/main" id="{B27CCC09-354B-4F14-9FDA-54FF5EFC375E}"/>
                  </a:ext>
                </a:extLst>
              </p:cNvPr>
              <p:cNvSpPr txBox="1">
                <a:spLocks noRot="1" noChangeAspect="1" noMove="1" noResize="1" noEditPoints="1" noAdjustHandles="1" noChangeArrowheads="1" noChangeShapeType="1" noTextEdit="1"/>
              </p:cNvSpPr>
              <p:nvPr/>
            </p:nvSpPr>
            <p:spPr>
              <a:xfrm>
                <a:off x="6447437" y="5575067"/>
                <a:ext cx="373449" cy="307777"/>
              </a:xfrm>
              <a:prstGeom prst="rect">
                <a:avLst/>
              </a:prstGeom>
              <a:blipFill>
                <a:blip r:embed="rId4"/>
                <a:stretch>
                  <a:fillRect t="-12000" r="-19672"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48D839B-5AA4-434B-8109-AEF599A88CA1}"/>
                  </a:ext>
                </a:extLst>
              </p:cNvPr>
              <p:cNvSpPr txBox="1"/>
              <p:nvPr/>
            </p:nvSpPr>
            <p:spPr>
              <a:xfrm>
                <a:off x="8653182" y="3953435"/>
                <a:ext cx="447984"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𝐵</m:t>
                                  </m:r>
                                </m:sub>
                              </m:sSub>
                            </m:sub>
                          </m:sSub>
                        </m:e>
                      </m:acc>
                    </m:oMath>
                  </m:oMathPara>
                </a14:m>
                <a:endParaRPr lang="en-US" sz="1400" dirty="0"/>
              </a:p>
            </p:txBody>
          </p:sp>
        </mc:Choice>
        <mc:Fallback xmlns="">
          <p:sp>
            <p:nvSpPr>
              <p:cNvPr id="52" name="TextBox 51">
                <a:extLst>
                  <a:ext uri="{FF2B5EF4-FFF2-40B4-BE49-F238E27FC236}">
                    <a16:creationId xmlns:a16="http://schemas.microsoft.com/office/drawing/2014/main" id="{E48D839B-5AA4-434B-8109-AEF599A88CA1}"/>
                  </a:ext>
                </a:extLst>
              </p:cNvPr>
              <p:cNvSpPr txBox="1">
                <a:spLocks noRot="1" noChangeAspect="1" noMove="1" noResize="1" noEditPoints="1" noAdjustHandles="1" noChangeArrowheads="1" noChangeShapeType="1" noTextEdit="1"/>
              </p:cNvSpPr>
              <p:nvPr/>
            </p:nvSpPr>
            <p:spPr>
              <a:xfrm>
                <a:off x="8653182" y="3953435"/>
                <a:ext cx="447984" cy="3262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C13F6D1-9690-4A9C-B807-F92682CB5893}"/>
                  </a:ext>
                </a:extLst>
              </p:cNvPr>
              <p:cNvSpPr txBox="1"/>
              <p:nvPr/>
            </p:nvSpPr>
            <p:spPr>
              <a:xfrm>
                <a:off x="5836180" y="5222268"/>
                <a:ext cx="40200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𝑡</m:t>
                              </m:r>
                            </m:sub>
                          </m:sSub>
                        </m:e>
                      </m:acc>
                    </m:oMath>
                  </m:oMathPara>
                </a14:m>
                <a:endParaRPr lang="en-US" sz="1600"/>
              </a:p>
            </p:txBody>
          </p:sp>
        </mc:Choice>
        <mc:Fallback xmlns="">
          <p:sp>
            <p:nvSpPr>
              <p:cNvPr id="54" name="TextBox 53">
                <a:extLst>
                  <a:ext uri="{FF2B5EF4-FFF2-40B4-BE49-F238E27FC236}">
                    <a16:creationId xmlns:a16="http://schemas.microsoft.com/office/drawing/2014/main" id="{1C13F6D1-9690-4A9C-B807-F92682CB5893}"/>
                  </a:ext>
                </a:extLst>
              </p:cNvPr>
              <p:cNvSpPr txBox="1">
                <a:spLocks noRot="1" noChangeAspect="1" noMove="1" noResize="1" noEditPoints="1" noAdjustHandles="1" noChangeArrowheads="1" noChangeShapeType="1" noTextEdit="1"/>
              </p:cNvSpPr>
              <p:nvPr/>
            </p:nvSpPr>
            <p:spPr>
              <a:xfrm>
                <a:off x="5836180" y="5222268"/>
                <a:ext cx="402005"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FF2702B-3B19-464C-95F5-0689A86F3C57}"/>
                  </a:ext>
                </a:extLst>
              </p:cNvPr>
              <p:cNvSpPr txBox="1"/>
              <p:nvPr/>
            </p:nvSpPr>
            <p:spPr>
              <a:xfrm>
                <a:off x="9521787" y="3090446"/>
                <a:ext cx="40200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𝑣</m:t>
                              </m:r>
                            </m:e>
                            <m:sub>
                              <m:r>
                                <a:rPr lang="en-US" sz="1600" b="0" i="1" smtClean="0">
                                  <a:latin typeface="Cambria Math" panose="02040503050406030204" pitchFamily="18" charset="0"/>
                                </a:rPr>
                                <m:t>𝑥</m:t>
                              </m:r>
                            </m:sub>
                          </m:sSub>
                        </m:e>
                      </m:acc>
                    </m:oMath>
                  </m:oMathPara>
                </a14:m>
                <a:endParaRPr lang="en-US" sz="1600"/>
              </a:p>
            </p:txBody>
          </p:sp>
        </mc:Choice>
        <mc:Fallback xmlns="">
          <p:sp>
            <p:nvSpPr>
              <p:cNvPr id="55" name="TextBox 54">
                <a:extLst>
                  <a:ext uri="{FF2B5EF4-FFF2-40B4-BE49-F238E27FC236}">
                    <a16:creationId xmlns:a16="http://schemas.microsoft.com/office/drawing/2014/main" id="{8FF2702B-3B19-464C-95F5-0689A86F3C57}"/>
                  </a:ext>
                </a:extLst>
              </p:cNvPr>
              <p:cNvSpPr txBox="1">
                <a:spLocks noRot="1" noChangeAspect="1" noMove="1" noResize="1" noEditPoints="1" noAdjustHandles="1" noChangeArrowheads="1" noChangeShapeType="1" noTextEdit="1"/>
              </p:cNvSpPr>
              <p:nvPr/>
            </p:nvSpPr>
            <p:spPr>
              <a:xfrm>
                <a:off x="9521787" y="3090446"/>
                <a:ext cx="402005"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C925D71-9EB0-4C70-BFD6-63FC6D1C7631}"/>
                  </a:ext>
                </a:extLst>
              </p:cNvPr>
              <p:cNvSpPr txBox="1"/>
              <p:nvPr/>
            </p:nvSpPr>
            <p:spPr>
              <a:xfrm>
                <a:off x="6995228" y="5067197"/>
                <a:ext cx="484792"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𝑎</m:t>
                              </m:r>
                            </m:e>
                            <m: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𝐴</m:t>
                                  </m:r>
                                </m:sub>
                              </m:sSub>
                            </m:sub>
                          </m:sSub>
                        </m:e>
                      </m:acc>
                    </m:oMath>
                  </m:oMathPara>
                </a14:m>
                <a:endParaRPr lang="en-US" sz="1400" dirty="0"/>
              </a:p>
            </p:txBody>
          </p:sp>
        </mc:Choice>
        <mc:Fallback xmlns="">
          <p:sp>
            <p:nvSpPr>
              <p:cNvPr id="57" name="TextBox 56">
                <a:extLst>
                  <a:ext uri="{FF2B5EF4-FFF2-40B4-BE49-F238E27FC236}">
                    <a16:creationId xmlns:a16="http://schemas.microsoft.com/office/drawing/2014/main" id="{BC925D71-9EB0-4C70-BFD6-63FC6D1C7631}"/>
                  </a:ext>
                </a:extLst>
              </p:cNvPr>
              <p:cNvSpPr txBox="1">
                <a:spLocks noRot="1" noChangeAspect="1" noMove="1" noResize="1" noEditPoints="1" noAdjustHandles="1" noChangeArrowheads="1" noChangeShapeType="1" noTextEdit="1"/>
              </p:cNvSpPr>
              <p:nvPr/>
            </p:nvSpPr>
            <p:spPr>
              <a:xfrm>
                <a:off x="6995228" y="5067197"/>
                <a:ext cx="484792" cy="326243"/>
              </a:xfrm>
              <a:prstGeom prst="rect">
                <a:avLst/>
              </a:prstGeom>
              <a:blipFill>
                <a:blip r:embed="rId8"/>
                <a:stretch>
                  <a:fillRect/>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87EC656C-4930-45D8-AE59-55B81A839204}"/>
              </a:ext>
            </a:extLst>
          </p:cNvPr>
          <p:cNvSpPr/>
          <p:nvPr/>
        </p:nvSpPr>
        <p:spPr>
          <a:xfrm>
            <a:off x="6601300" y="4675902"/>
            <a:ext cx="71436" cy="878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592EFE5-327F-41C4-924D-725E80A9CAE3}"/>
              </a:ext>
            </a:extLst>
          </p:cNvPr>
          <p:cNvSpPr/>
          <p:nvPr/>
        </p:nvSpPr>
        <p:spPr>
          <a:xfrm>
            <a:off x="8610740" y="3124811"/>
            <a:ext cx="71436" cy="878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B60E063D-CB61-4492-BB82-1C9326D8D08A}"/>
                  </a:ext>
                </a:extLst>
              </p:cNvPr>
              <p:cNvSpPr txBox="1"/>
              <p:nvPr/>
            </p:nvSpPr>
            <p:spPr>
              <a:xfrm>
                <a:off x="448843" y="3212679"/>
                <a:ext cx="4728989" cy="2922723"/>
              </a:xfrm>
              <a:prstGeom prst="rect">
                <a:avLst/>
              </a:prstGeom>
              <a:noFill/>
            </p:spPr>
            <p:txBody>
              <a:bodyPr wrap="square" rtlCol="0">
                <a:spAutoFit/>
              </a:bodyPr>
              <a:lstStyle/>
              <a:p>
                <a:pPr marL="342900" marR="0" lvl="0" indent="-342900">
                  <a:lnSpc>
                    <a:spcPct val="107000"/>
                  </a:lnSpc>
                  <a:spcBef>
                    <a:spcPts val="0"/>
                  </a:spcBef>
                  <a:spcAft>
                    <a:spcPts val="800"/>
                  </a:spcAft>
                  <a:buFont typeface="Symbol" panose="05050102010706020507" pitchFamily="18" charset="2"/>
                  <a:buChar char=""/>
                </a:pPr>
                <a:r>
                  <a:rPr lang="vi-VN" sz="1600" dirty="0" smtClean="0">
                    <a:effectLst/>
                    <a:latin typeface="Times New Roman" panose="02020603050405020304" pitchFamily="18" charset="0"/>
                    <a:ea typeface="Times New Roman" panose="02020603050405020304" pitchFamily="18" charset="0"/>
                    <a:cs typeface="Times New Roman" panose="02020603050405020304" pitchFamily="18" charset="0"/>
                  </a:rPr>
                  <a:t>Tại vị trí cao nhất ta có:</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457200" marR="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𝐵</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=9,8(</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457200" marR="0">
                  <a:spcBef>
                    <a:spcPts val="0"/>
                  </a:spcBef>
                  <a:spcAft>
                    <a:spcPts val="0"/>
                  </a:spcAft>
                </a:pPr>
                <a:r>
                  <a:rPr lang="vi-VN" sz="1600" dirty="0">
                    <a:effectLst/>
                    <a:latin typeface="Times New Roman" panose="02020603050405020304" pitchFamily="18" charset="0"/>
                    <a:ea typeface="Times New Roman" panose="02020603050405020304" pitchFamily="18" charset="0"/>
                    <a:cs typeface="Times New Roman" panose="02020603050405020304" pitchFamily="18" charset="0"/>
                  </a:rPr>
                  <a:t>Vận tốc bằng : </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457200" marR="0">
                  <a:spcBef>
                    <a:spcPts val="0"/>
                  </a:spcBef>
                  <a:spcAft>
                    <a:spcPts val="0"/>
                  </a:spcAft>
                </a:pPr>
                <a14:m>
                  <m:oMathPara xmlns:m="http://schemas.openxmlformats.org/officeDocument/2006/math">
                    <m:oMathParaPr>
                      <m:jc m:val="centerGroup"/>
                    </m:oMathParaPr>
                    <m:oMath xmlns:m="http://schemas.openxmlformats.org/officeDocument/2006/math">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𝑥</m:t>
                          </m:r>
                        </m:sub>
                      </m:s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=15×</m:t>
                      </m:r>
                      <m:sSup>
                        <m:sSup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30</m:t>
                          </m:r>
                        </m:e>
                        <m: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=7,5×</m:t>
                      </m:r>
                      <m:rad>
                        <m:radPr>
                          <m:degHide m:val="on"/>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3</m:t>
                          </m:r>
                        </m:e>
                      </m:rad>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smtClean="0">
                  <a:effectLst/>
                  <a:latin typeface="Arial" panose="020B0604020202020204" pitchFamily="34" charset="0"/>
                  <a:ea typeface="Arial" panose="020B0604020202020204" pitchFamily="34" charset="0"/>
                  <a:cs typeface="Times New Roman" panose="02020603050405020304" pitchFamily="18" charset="0"/>
                </a:endParaRPr>
              </a:p>
              <a:p>
                <a:pPr marL="228600" marR="0">
                  <a:lnSpc>
                    <a:spcPct val="106000"/>
                  </a:lnSpc>
                  <a:spcBef>
                    <a:spcPts val="0"/>
                  </a:spcBef>
                  <a:spcAft>
                    <a:spcPts val="0"/>
                  </a:spcAft>
                </a:pPr>
                <a:r>
                  <a:rPr lang="vi-VN" sz="1600" dirty="0">
                    <a:latin typeface="Times New Roman" panose="02020603050405020304" pitchFamily="18" charset="0"/>
                    <a:ea typeface="Times New Roman" panose="02020603050405020304" pitchFamily="18" charset="0"/>
                    <a:cs typeface="Times New Roman" panose="02020603050405020304" pitchFamily="18" charset="0"/>
                  </a:rPr>
                  <a:t>Bán kính quỹ đạo 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latin typeface="Arial" panose="020B0604020202020204" pitchFamily="34" charset="0"/>
                  <a:ea typeface="Arial" panose="020B0604020202020204" pitchFamily="34" charset="0"/>
                  <a:cs typeface="Times New Roman" panose="02020603050405020304" pitchFamily="18" charset="0"/>
                </a:endParaRPr>
              </a:p>
              <a:p>
                <a:pPr marL="22860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𝐵</m:t>
                          </m:r>
                        </m:sub>
                      </m:sSub>
                      <m:r>
                        <a:rPr lang="vi-VN"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pPr>
                            <m:e>
                              <m:r>
                                <a:rPr lang="vi-VN" sz="1600" i="1">
                                  <a:latin typeface="Cambria Math" panose="02040503050406030204" pitchFamily="18" charset="0"/>
                                  <a:ea typeface="Times New Roman" panose="02020603050405020304" pitchFamily="18" charset="0"/>
                                  <a:cs typeface="Times New Roman" panose="02020603050405020304" pitchFamily="18" charset="0"/>
                                </a:rPr>
                                <m:t>𝑣</m:t>
                              </m:r>
                            </m:e>
                            <m:sup>
                              <m:r>
                                <a:rPr lang="vi-VN" sz="1600" i="1">
                                  <a:latin typeface="Cambria Math" panose="02040503050406030204" pitchFamily="18" charset="0"/>
                                  <a:ea typeface="Times New Roman" panose="02020603050405020304" pitchFamily="18" charset="0"/>
                                  <a:cs typeface="Times New Roman" panose="02020603050405020304" pitchFamily="18" charset="0"/>
                                </a:rPr>
                                <m:t>2</m:t>
                              </m:r>
                            </m:sup>
                          </m:sSup>
                        </m:num>
                        <m:den>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vi-VN" sz="1600" i="1">
                                  <a:latin typeface="Cambria Math" panose="02040503050406030204" pitchFamily="18" charset="0"/>
                                  <a:ea typeface="Times New Roman" panose="02020603050405020304" pitchFamily="18" charset="0"/>
                                  <a:cs typeface="Times New Roman" panose="02020603050405020304" pitchFamily="18" charset="0"/>
                                </a:rPr>
                                <m:t>𝑛</m:t>
                              </m:r>
                            </m:sub>
                          </m:sSub>
                        </m:den>
                      </m:f>
                      <m:r>
                        <a:rPr lang="vi-VN"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SupPr>
                            <m:e>
                              <m:r>
                                <a:rPr lang="vi-VN" sz="1600" i="1">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𝑥</m:t>
                              </m:r>
                            </m:sub>
                            <m:sup>
                              <m:r>
                                <a:rPr lang="vi-VN" sz="1600" i="1">
                                  <a:latin typeface="Cambria Math" panose="02040503050406030204" pitchFamily="18" charset="0"/>
                                  <a:ea typeface="Times New Roman" panose="02020603050405020304" pitchFamily="18" charset="0"/>
                                  <a:cs typeface="Times New Roman" panose="02020603050405020304" pitchFamily="18" charset="0"/>
                                </a:rPr>
                                <m:t>2</m:t>
                              </m:r>
                            </m:sup>
                          </m:sSubSup>
                        </m:num>
                        <m:den>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latin typeface="Cambria Math" panose="02040503050406030204" pitchFamily="18" charset="0"/>
                                  <a:ea typeface="Times New Roman" panose="02020603050405020304" pitchFamily="18" charset="0"/>
                                  <a:cs typeface="Times New Roman" panose="02020603050405020304" pitchFamily="18" charset="0"/>
                                </a:rPr>
                                <m:t>𝑎</m:t>
                              </m:r>
                            </m:e>
                            <m:sub>
                              <m:r>
                                <a:rPr lang="vi-VN" sz="1600" i="1">
                                  <a:latin typeface="Cambria Math" panose="02040503050406030204" pitchFamily="18" charset="0"/>
                                  <a:ea typeface="Times New Roman" panose="02020603050405020304" pitchFamily="18" charset="0"/>
                                  <a:cs typeface="Times New Roman" panose="02020603050405020304" pitchFamily="18" charset="0"/>
                                </a:rPr>
                                <m:t>𝑛</m:t>
                              </m:r>
                            </m:sub>
                          </m:sSub>
                        </m:den>
                      </m:f>
                      <m:r>
                        <a:rPr lang="vi-VN" sz="16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r>
                                <a:rPr lang="vi-VN" sz="1600" i="1">
                                  <a:latin typeface="Cambria Math" panose="02040503050406030204" pitchFamily="18" charset="0"/>
                                  <a:ea typeface="Times New Roman" panose="02020603050405020304" pitchFamily="18" charset="0"/>
                                  <a:cs typeface="Times New Roman" panose="02020603050405020304" pitchFamily="18" charset="0"/>
                                </a:rPr>
                                <m:t>7,5×</m:t>
                              </m:r>
                              <m:rad>
                                <m:radPr>
                                  <m:degHide m:val="on"/>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radPr>
                                <m:deg/>
                                <m:e>
                                  <m:r>
                                    <a:rPr lang="vi-VN" sz="1600" i="1">
                                      <a:latin typeface="Cambria Math" panose="02040503050406030204" pitchFamily="18" charset="0"/>
                                      <a:ea typeface="Times New Roman" panose="02020603050405020304" pitchFamily="18" charset="0"/>
                                      <a:cs typeface="Times New Roman" panose="02020603050405020304" pitchFamily="18" charset="0"/>
                                    </a:rPr>
                                    <m:t>3</m:t>
                                  </m:r>
                                </m:e>
                              </m:rad>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m:t>
                              </m:r>
                            </m:e>
                            <m:sup>
                              <m:r>
                                <a:rPr lang="vi-VN" sz="1600"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9,8</m:t>
                          </m:r>
                        </m:den>
                      </m:f>
                      <m:r>
                        <a:rPr lang="vi-VN" sz="1600" i="1">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latin typeface="Cambria Math" panose="02040503050406030204" pitchFamily="18" charset="0"/>
                          <a:ea typeface="Times New Roman" panose="02020603050405020304" pitchFamily="18" charset="0"/>
                          <a:cs typeface="Times New Roman" panose="02020603050405020304" pitchFamily="18" charset="0"/>
                        </a:rPr>
                        <m:t>17,22</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r>
                        <a:rPr lang="vi-VN" sz="1600" i="1">
                          <a:latin typeface="Cambria Math" panose="02040503050406030204" pitchFamily="18" charset="0"/>
                          <a:ea typeface="Times New Roman" panose="02020603050405020304" pitchFamily="18" charset="0"/>
                          <a:cs typeface="Times New Roman" panose="02020603050405020304" pitchFamily="18" charset="0"/>
                        </a:rPr>
                        <m:t>𝑚</m:t>
                      </m:r>
                      <m:r>
                        <a:rPr lang="vi-VN" sz="1600" i="1">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600" dirty="0">
                  <a:latin typeface="Arial" panose="020B0604020202020204" pitchFamily="34" charset="0"/>
                  <a:ea typeface="Arial" panose="020B0604020202020204" pitchFamily="34" charset="0"/>
                  <a:cs typeface="Times New Roman" panose="02020603050405020304" pitchFamily="18" charset="0"/>
                </a:endParaRPr>
              </a:p>
              <a:p>
                <a:pPr marL="457200" marR="0">
                  <a:spcBef>
                    <a:spcPts val="0"/>
                  </a:spcBef>
                  <a:spcAft>
                    <a:spcPts val="0"/>
                  </a:spcAft>
                </a:pP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endParaRPr lang="en-US" dirty="0"/>
              </a:p>
            </p:txBody>
          </p:sp>
        </mc:Choice>
        <mc:Fallback>
          <p:sp>
            <p:nvSpPr>
              <p:cNvPr id="61" name="TextBox 60">
                <a:extLst>
                  <a:ext uri="{FF2B5EF4-FFF2-40B4-BE49-F238E27FC236}">
                    <a16:creationId xmlns:a16="http://schemas.microsoft.com/office/drawing/2014/main" id="{B60E063D-CB61-4492-BB82-1C9326D8D08A}"/>
                  </a:ext>
                </a:extLst>
              </p:cNvPr>
              <p:cNvSpPr txBox="1">
                <a:spLocks noRot="1" noChangeAspect="1" noMove="1" noResize="1" noEditPoints="1" noAdjustHandles="1" noChangeArrowheads="1" noChangeShapeType="1" noTextEdit="1"/>
              </p:cNvSpPr>
              <p:nvPr/>
            </p:nvSpPr>
            <p:spPr>
              <a:xfrm>
                <a:off x="448843" y="3212679"/>
                <a:ext cx="4728989" cy="2922723"/>
              </a:xfrm>
              <a:prstGeom prst="rect">
                <a:avLst/>
              </a:prstGeom>
              <a:blipFill>
                <a:blip r:embed="rId9"/>
                <a:stretch>
                  <a:fillRect l="-774" t="-8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9FC5B77D-042D-4A89-9F11-ECCEB553979F}"/>
                  </a:ext>
                </a:extLst>
              </p:cNvPr>
              <p:cNvSpPr txBox="1"/>
              <p:nvPr/>
            </p:nvSpPr>
            <p:spPr>
              <a:xfrm>
                <a:off x="471970" y="5624465"/>
                <a:ext cx="5192004" cy="1273747"/>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vi-VN" sz="1600" b="1" dirty="0">
                    <a:effectLst/>
                    <a:latin typeface="Times New Roman" panose="02020603050405020304" pitchFamily="18" charset="0"/>
                    <a:ea typeface="Times New Roman" panose="02020603050405020304" pitchFamily="18" charset="0"/>
                    <a:cs typeface="Times New Roman" panose="02020603050405020304" pitchFamily="18" charset="0"/>
                  </a:rPr>
                  <a:t>Tỉ số bán kính giữa vị trí ném và vị trí cao nhất </a:t>
                </a:r>
                <a:r>
                  <a:rPr lang="vi-VN" sz="1600" dirty="0">
                    <a:effectLst/>
                    <a:latin typeface="Times New Roman" panose="02020603050405020304" pitchFamily="18" charset="0"/>
                    <a:ea typeface="Times New Roman" panose="02020603050405020304" pitchFamily="18" charset="0"/>
                    <a:cs typeface="Times New Roman" panose="02020603050405020304" pitchFamily="18" charset="0"/>
                  </a:rPr>
                  <a:t>bằng:</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pPr marL="914400" marR="0">
                  <a:lnSpc>
                    <a:spcPct val="106000"/>
                  </a:lnSpc>
                  <a:spcBef>
                    <a:spcPts val="0"/>
                  </a:spcBef>
                  <a:spcAft>
                    <a:spcPts val="800"/>
                  </a:spcAft>
                </a:pPr>
                <a14:m>
                  <m:oMathPara xmlns:m="http://schemas.openxmlformats.org/officeDocument/2006/math">
                    <m:oMathParaPr>
                      <m:jc m:val="centerGroup"/>
                    </m:oMathParaPr>
                    <m:oMath xmlns:m="http://schemas.openxmlformats.org/officeDocument/2006/math">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𝐴</m:t>
                              </m:r>
                            </m:sub>
                          </m:sSub>
                        </m:num>
                        <m:den>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𝐵</m:t>
                              </m:r>
                            </m:sub>
                          </m:sSub>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26,51</m:t>
                          </m:r>
                        </m:num>
                        <m:den>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17,22</m:t>
                          </m:r>
                        </m:den>
                      </m:f>
                      <m:r>
                        <a:rPr lang="vi-VN" sz="1600" i="1">
                          <a:effectLst/>
                          <a:latin typeface="Cambria Math" panose="02040503050406030204" pitchFamily="18" charset="0"/>
                          <a:ea typeface="Times New Roman" panose="02020603050405020304" pitchFamily="18" charset="0"/>
                          <a:cs typeface="Times New Roman" panose="02020603050405020304" pitchFamily="18" charset="0"/>
                        </a:rPr>
                        <m:t>≈1,54</m:t>
                      </m:r>
                    </m:oMath>
                  </m:oMathPara>
                </a14:m>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p>
                <a:endParaRPr lang="en-US" dirty="0"/>
              </a:p>
            </p:txBody>
          </p:sp>
        </mc:Choice>
        <mc:Fallback>
          <p:sp>
            <p:nvSpPr>
              <p:cNvPr id="63" name="TextBox 62">
                <a:extLst>
                  <a:ext uri="{FF2B5EF4-FFF2-40B4-BE49-F238E27FC236}">
                    <a16:creationId xmlns:a16="http://schemas.microsoft.com/office/drawing/2014/main" id="{9FC5B77D-042D-4A89-9F11-ECCEB553979F}"/>
                  </a:ext>
                </a:extLst>
              </p:cNvPr>
              <p:cNvSpPr txBox="1">
                <a:spLocks noRot="1" noChangeAspect="1" noMove="1" noResize="1" noEditPoints="1" noAdjustHandles="1" noChangeArrowheads="1" noChangeShapeType="1" noTextEdit="1"/>
              </p:cNvSpPr>
              <p:nvPr/>
            </p:nvSpPr>
            <p:spPr>
              <a:xfrm>
                <a:off x="471970" y="5624465"/>
                <a:ext cx="5192004" cy="1273747"/>
              </a:xfrm>
              <a:prstGeom prst="rect">
                <a:avLst/>
              </a:prstGeom>
              <a:blipFill>
                <a:blip r:embed="rId10"/>
                <a:stretch>
                  <a:fillRect l="-587" t="-19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p:cNvSpPr txBox="1"/>
              <p:nvPr/>
            </p:nvSpPr>
            <p:spPr>
              <a:xfrm>
                <a:off x="10428374" y="1306700"/>
                <a:ext cx="1319349" cy="923330"/>
              </a:xfrm>
              <a:prstGeom prst="rect">
                <a:avLst/>
              </a:prstGeom>
              <a:noFill/>
            </p:spPr>
            <p:txBody>
              <a:bodyPr wrap="square" rtlCol="0">
                <a:spAutoFit/>
              </a:bodyPr>
              <a:lstStyle/>
              <a:p>
                <a:r>
                  <a:rPr lang="en-US" dirty="0">
                    <a:solidFill>
                      <a:srgbClr val="000000"/>
                    </a:solidFill>
                    <a:latin typeface="Lato Heavy" panose="020F0502020204030203"/>
                    <a:ea typeface="Times New Roman" panose="02020603050405020304" pitchFamily="18" charset="0"/>
                    <a:cs typeface="Times New Roman" panose="02020603050405020304" pitchFamily="18" charset="0"/>
                  </a:rPr>
                  <a:t>v</a:t>
                </a:r>
                <a:r>
                  <a:rPr lang="en-US" baseline="-25000" dirty="0">
                    <a:solidFill>
                      <a:srgbClr val="000000"/>
                    </a:solidFill>
                    <a:latin typeface="Lato Heavy" panose="020F0502020204030203"/>
                    <a:ea typeface="Times New Roman" panose="02020603050405020304" pitchFamily="18" charset="0"/>
                    <a:cs typeface="Times New Roman" panose="02020603050405020304" pitchFamily="18" charset="0"/>
                  </a:rPr>
                  <a:t>0 </a:t>
                </a:r>
                <a:r>
                  <a:rPr lang="en-US" dirty="0">
                    <a:solidFill>
                      <a:srgbClr val="000000"/>
                    </a:solidFill>
                    <a:latin typeface="Lato Heavy" panose="020F0502020204030203"/>
                    <a:ea typeface="Times New Roman" panose="02020603050405020304" pitchFamily="18" charset="0"/>
                    <a:cs typeface="Times New Roman" panose="02020603050405020304" pitchFamily="18" charset="0"/>
                  </a:rPr>
                  <a:t>= 15 </a:t>
                </a:r>
                <a:r>
                  <a:rPr lang="en-US" dirty="0" smtClean="0">
                    <a:solidFill>
                      <a:srgbClr val="000000"/>
                    </a:solidFill>
                    <a:latin typeface="Lato Heavy" panose="020F0502020204030203"/>
                    <a:ea typeface="Times New Roman" panose="02020603050405020304" pitchFamily="18" charset="0"/>
                    <a:cs typeface="Times New Roman" panose="02020603050405020304" pitchFamily="18" charset="0"/>
                  </a:rPr>
                  <a:t>m/s</a:t>
                </a:r>
              </a:p>
              <a:p>
                <a14:m>
                  <m:oMath xmlns:m="http://schemas.openxmlformats.org/officeDocument/2006/math">
                    <m:r>
                      <a:rPr lang="vi-VN" i="1">
                        <a:latin typeface="Cambria Math" panose="02040503050406030204" pitchFamily="18" charset="0"/>
                        <a:ea typeface="Times New Roman" panose="02020603050405020304" pitchFamily="18" charset="0"/>
                        <a:cs typeface="Times New Roman" panose="02020603050405020304" pitchFamily="18" charset="0"/>
                      </a:rPr>
                      <m:t>𝛼</m:t>
                    </m:r>
                  </m:oMath>
                </a14:m>
                <a:r>
                  <a:rPr lang="en-US" dirty="0" smtClean="0">
                    <a:solidFill>
                      <a:srgbClr val="000000"/>
                    </a:solidFill>
                    <a:latin typeface="Lato Heavy" panose="020F0502020204030203"/>
                    <a:ea typeface="Times New Roman" panose="02020603050405020304" pitchFamily="18" charset="0"/>
                    <a:cs typeface="Times New Roman" panose="02020603050405020304" pitchFamily="18" charset="0"/>
                  </a:rPr>
                  <a:t> = 30</a:t>
                </a:r>
                <a:r>
                  <a:rPr lang="en-US" baseline="30000" dirty="0" smtClean="0">
                    <a:solidFill>
                      <a:srgbClr val="000000"/>
                    </a:solidFill>
                    <a:latin typeface="Lato Heavy" panose="020F0502020204030203"/>
                    <a:ea typeface="Times New Roman" panose="02020603050405020304" pitchFamily="18" charset="0"/>
                    <a:cs typeface="Times New Roman" panose="02020603050405020304" pitchFamily="18" charset="0"/>
                  </a:rPr>
                  <a:t>0</a:t>
                </a:r>
                <a:endParaRPr lang="en-US" dirty="0">
                  <a:solidFill>
                    <a:srgbClr val="000000"/>
                  </a:solidFill>
                  <a:latin typeface="Lato Heavy" panose="020F0502020204030203"/>
                  <a:ea typeface="Times New Roman" panose="02020603050405020304" pitchFamily="18" charset="0"/>
                  <a:cs typeface="Times New Roman" panose="02020603050405020304" pitchFamily="18" charset="0"/>
                </a:endParaRPr>
              </a:p>
              <a:p>
                <a:r>
                  <a:rPr lang="en-US" dirty="0" smtClean="0">
                    <a:solidFill>
                      <a:srgbClr val="000000"/>
                    </a:solidFill>
                    <a:latin typeface="Lato Heavy" panose="020F0502020204030203"/>
                    <a:ea typeface="Times New Roman" panose="02020603050405020304" pitchFamily="18" charset="0"/>
                    <a:cs typeface="Times New Roman" panose="02020603050405020304" pitchFamily="18" charset="0"/>
                  </a:rPr>
                  <a:t>g </a:t>
                </a:r>
                <a:r>
                  <a:rPr lang="en-US" dirty="0">
                    <a:solidFill>
                      <a:srgbClr val="000000"/>
                    </a:solidFill>
                    <a:latin typeface="Lato Heavy" panose="020F0502020204030203"/>
                    <a:ea typeface="Times New Roman" panose="02020603050405020304" pitchFamily="18" charset="0"/>
                    <a:cs typeface="Times New Roman" panose="02020603050405020304" pitchFamily="18" charset="0"/>
                  </a:rPr>
                  <a:t>= 9,8m/s</a:t>
                </a:r>
                <a:r>
                  <a:rPr lang="en-US" baseline="30000" dirty="0">
                    <a:solidFill>
                      <a:srgbClr val="000000"/>
                    </a:solidFill>
                    <a:latin typeface="Lato Heavy" panose="020F0502020204030203"/>
                    <a:ea typeface="Times New Roman" panose="02020603050405020304" pitchFamily="18" charset="0"/>
                    <a:cs typeface="Times New Roman" panose="02020603050405020304" pitchFamily="18" charset="0"/>
                  </a:rPr>
                  <a:t>2</a:t>
                </a:r>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10428374" y="1306700"/>
                <a:ext cx="1319349" cy="923330"/>
              </a:xfrm>
              <a:prstGeom prst="rect">
                <a:avLst/>
              </a:prstGeom>
              <a:blipFill>
                <a:blip r:embed="rId11"/>
                <a:stretch>
                  <a:fillRect l="-4167"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3730810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500"/>
                                        <p:tgtEl>
                                          <p:spTgt spid="5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down)">
                                      <p:cBhvr>
                                        <p:cTn id="30" dur="500"/>
                                        <p:tgtEl>
                                          <p:spTgt spid="5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down)">
                                      <p:cBhvr>
                                        <p:cTn id="33" dur="500"/>
                                        <p:tgtEl>
                                          <p:spTgt spid="50"/>
                                        </p:tgtEl>
                                      </p:cBhvr>
                                    </p:animEffect>
                                  </p:childTnLst>
                                </p:cTn>
                              </p:par>
                              <p:par>
                                <p:cTn id="34" presetID="22" presetClass="entr" presetSubtype="4"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par>
                                <p:cTn id="37" presetID="22" presetClass="entr" presetSubtype="4"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down)">
                                      <p:cBhvr>
                                        <p:cTn id="42" dur="500"/>
                                        <p:tgtEl>
                                          <p:spTgt spid="5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par>
                                <p:cTn id="52" presetID="22" presetClass="entr" presetSubtype="4"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circle(in)">
                                      <p:cBhvr>
                                        <p:cTn id="57" dur="2000"/>
                                        <p:tgtEl>
                                          <p:spTgt spid="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500"/>
                                        <p:tgtEl>
                                          <p:spTgt spid="1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down)">
                                      <p:cBhvr>
                                        <p:cTn id="63" dur="500"/>
                                        <p:tgtEl>
                                          <p:spTgt spid="48"/>
                                        </p:tgtEl>
                                      </p:cBhvr>
                                    </p:animEffect>
                                  </p:childTnLst>
                                </p:cTn>
                              </p:par>
                              <p:par>
                                <p:cTn id="64" presetID="22" presetClass="entr" presetSubtype="4"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500"/>
                                        <p:tgtEl>
                                          <p:spTgt spid="1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par>
                                <p:cTn id="73" presetID="22" presetClass="entr" presetSubtype="4"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down)">
                                      <p:cBhvr>
                                        <p:cTn id="75" dur="500"/>
                                        <p:tgtEl>
                                          <p:spTgt spid="13"/>
                                        </p:tgtEl>
                                      </p:cBhvr>
                                    </p:animEffect>
                                  </p:childTnLst>
                                </p:cTn>
                              </p:par>
                              <p:par>
                                <p:cTn id="76" presetID="22" presetClass="entr" presetSubtype="4"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down)">
                                      <p:cBhvr>
                                        <p:cTn id="78" dur="500"/>
                                        <p:tgtEl>
                                          <p:spTgt spid="2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circle(in)">
                                      <p:cBhvr>
                                        <p:cTn id="86" dur="2000"/>
                                        <p:tgtEl>
                                          <p:spTgt spid="61"/>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down)">
                                      <p:cBhvr>
                                        <p:cTn id="89" dur="500"/>
                                        <p:tgtEl>
                                          <p:spTgt spid="60"/>
                                        </p:tgtEl>
                                      </p:cBhvr>
                                    </p:animEffect>
                                  </p:childTnLst>
                                </p:cTn>
                              </p:par>
                              <p:par>
                                <p:cTn id="90" presetID="6" presetClass="entr" presetSubtype="16" fill="hold"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circle(in)">
                                      <p:cBhvr>
                                        <p:cTn id="92" dur="2000"/>
                                        <p:tgtEl>
                                          <p:spTgt spid="41"/>
                                        </p:tgtEl>
                                      </p:cBhvr>
                                    </p:animEffect>
                                  </p:childTnLst>
                                </p:cTn>
                              </p:par>
                              <p:par>
                                <p:cTn id="93" presetID="6" presetClass="entr" presetSubtype="16"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circle(in)">
                                      <p:cBhvr>
                                        <p:cTn id="95" dur="2000"/>
                                        <p:tgtEl>
                                          <p:spTgt spid="44"/>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circle(in)">
                                      <p:cBhvr>
                                        <p:cTn id="98" dur="2000"/>
                                        <p:tgtEl>
                                          <p:spTgt spid="47"/>
                                        </p:tgtEl>
                                      </p:cBhvr>
                                    </p:animEffect>
                                  </p:childTnLst>
                                </p:cTn>
                              </p:par>
                              <p:par>
                                <p:cTn id="99" presetID="6" presetClass="entr" presetSubtype="16"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circle(in)">
                                      <p:cBhvr>
                                        <p:cTn id="101" dur="2000"/>
                                        <p:tgtEl>
                                          <p:spTgt spid="55"/>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circle(in)">
                                      <p:cBhvr>
                                        <p:cTn id="104" dur="2000"/>
                                        <p:tgtEl>
                                          <p:spTgt spid="52"/>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barn(inVertical)">
                                      <p:cBhvr>
                                        <p:cTn id="10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animBg="1"/>
      <p:bldP spid="16" grpId="0"/>
      <p:bldP spid="17" grpId="0"/>
      <p:bldP spid="18" grpId="0"/>
      <p:bldP spid="33" grpId="0" animBg="1"/>
      <p:bldP spid="34" grpId="0"/>
      <p:bldP spid="35" grpId="0"/>
      <p:bldP spid="36" grpId="0" animBg="1"/>
      <p:bldP spid="47" grpId="0"/>
      <p:bldP spid="48" grpId="0"/>
      <p:bldP spid="50" grpId="0"/>
      <p:bldP spid="52" grpId="0"/>
      <p:bldP spid="54" grpId="0"/>
      <p:bldP spid="55" grpId="0"/>
      <p:bldP spid="57" grpId="0"/>
      <p:bldP spid="59" grpId="0" animBg="1"/>
      <p:bldP spid="60" grpId="0" animBg="1"/>
      <p:bldP spid="61" grpId="0"/>
      <p:bldP spid="6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06664" y="347170"/>
            <a:ext cx="2952055" cy="558302"/>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7701872" y="-1"/>
            <a:ext cx="3600450" cy="685800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206664" y="2033300"/>
            <a:ext cx="6692798" cy="3846246"/>
          </a:xfrm>
          <a:prstGeom prst="rect">
            <a:avLst/>
          </a:prstGeom>
        </p:spPr>
        <p:txBody>
          <a:bodyPr wrap="square">
            <a:spAutoFit/>
          </a:bodyPr>
          <a:lstStyle/>
          <a:p>
            <a:pPr marL="342900" marR="0" lvl="0" indent="-342900" algn="just">
              <a:lnSpc>
                <a:spcPts val="1950"/>
              </a:lnSpc>
              <a:spcBef>
                <a:spcPts val="0"/>
              </a:spcBef>
              <a:spcAft>
                <a:spcPts val="1350"/>
              </a:spcAft>
              <a:buFont typeface="Times New Roman" panose="02020603050405020304" pitchFamily="18" charset="0"/>
              <a:buChar char="-"/>
            </a:pPr>
            <a:r>
              <a:rPr lang="en-US" sz="1600">
                <a:solidFill>
                  <a:srgbClr val="000000"/>
                </a:solidFill>
                <a:effectLst/>
                <a:latin typeface="Lato Heavy" panose="020F0502020204030203"/>
                <a:ea typeface="Arial" panose="020B0604020202020204" pitchFamily="34" charset="0"/>
              </a:rPr>
              <a:t>Matlab (tên viết tắt của Matrix laboratory) là phần mềm cung cấp môi trường tính toán số và lập trình, do công ty MathWorks thiết kế. Matlab cho phép tính toán số với ma trận, vẽ đồ thị hàm số hay biểu đồ thông tin, thực hiện thuật toán, tạo các giao diện người dùng và liên kết với những chương trình máy tính viết trên nhiều ngôn ngữ lập trình khác.</a:t>
            </a:r>
            <a:endParaRPr lang="en-US" sz="1600">
              <a:effectLst/>
              <a:latin typeface="Lato Heavy" panose="020F0502020204030203"/>
              <a:ea typeface="Arial" panose="020B0604020202020204" pitchFamily="34" charset="0"/>
            </a:endParaRPr>
          </a:p>
          <a:p>
            <a:pPr marL="342900" marR="0" lvl="0" indent="-342900" algn="just">
              <a:lnSpc>
                <a:spcPts val="1950"/>
              </a:lnSpc>
              <a:spcBef>
                <a:spcPts val="0"/>
              </a:spcBef>
              <a:spcAft>
                <a:spcPts val="1350"/>
              </a:spcAft>
              <a:buFont typeface="Times New Roman" panose="02020603050405020304" pitchFamily="18" charset="0"/>
              <a:buChar char="-"/>
            </a:pPr>
            <a:r>
              <a:rPr lang="en-US" sz="1600">
                <a:solidFill>
                  <a:srgbClr val="000000"/>
                </a:solidFill>
                <a:effectLst/>
                <a:latin typeface="Lato Heavy" panose="020F0502020204030203"/>
                <a:ea typeface="Arial" panose="020B0604020202020204" pitchFamily="34" charset="0"/>
              </a:rPr>
              <a:t>Matlab dùng để giải quyết các bài toán về giải tích số, xử lý tín hiệu số, xử lý đồ họa mà không phải lập trình cổ điển.  Hiện nay, Matlab có đến hàng ngàn lệnh và hàm tiện ích. Ngoài các hàm cài sẵn trong chính ngôn ngữ, Matlab còn có các lệnh và hàm ứng dụng chuyên biệt trong các Toolbox để mở rộng môi trường Matlab, nhằm giải quyết các bài toán thuộc các phạm trù riêng. Các Toolbox khá quan trọng và tiện ích cho người dùng như toán sơ cấp, xử lý tín hiệu số, xử lý ảnh, xử lý âm thanh, ma trận thưa, logic mờ</a:t>
            </a:r>
            <a:r>
              <a:rPr lang="en-US" sz="1600">
                <a:solidFill>
                  <a:srgbClr val="000000"/>
                </a:solidFill>
                <a:effectLst/>
                <a:latin typeface="Times New Roman" panose="02020603050405020304" pitchFamily="18" charset="0"/>
                <a:ea typeface="Arial" panose="020B0604020202020204" pitchFamily="34" charset="0"/>
              </a:rPr>
              <a:t>…</a:t>
            </a:r>
            <a:endParaRPr lang="en-US" sz="1600">
              <a:effectLst/>
              <a:latin typeface="Times New Roman" panose="02020603050405020304" pitchFamily="18" charset="0"/>
              <a:ea typeface="Arial" panose="020B0604020202020204" pitchFamily="34" charset="0"/>
            </a:endParaRPr>
          </a:p>
        </p:txBody>
      </p:sp>
      <p:sp>
        <p:nvSpPr>
          <p:cNvPr id="8" name="TextBox 7"/>
          <p:cNvSpPr txBox="1"/>
          <p:nvPr/>
        </p:nvSpPr>
        <p:spPr>
          <a:xfrm>
            <a:off x="275082" y="328120"/>
            <a:ext cx="2883637" cy="1077218"/>
          </a:xfrm>
          <a:prstGeom prst="rect">
            <a:avLst/>
          </a:prstGeom>
          <a:noFill/>
        </p:spPr>
        <p:txBody>
          <a:bodyPr wrap="square" rtlCol="0">
            <a:spAutoFit/>
          </a:bodyPr>
          <a:lstStyle/>
          <a:p>
            <a:r>
              <a:rPr lang="en-US" sz="3200" spc="300" dirty="0">
                <a:solidFill>
                  <a:schemeClr val="bg1"/>
                </a:solidFill>
                <a:latin typeface="Lato Heavy" panose="020F0502020204030203" pitchFamily="34" charset="0"/>
                <a:ea typeface="Lato Heavy" panose="020F0502020204030203" pitchFamily="34" charset="0"/>
                <a:cs typeface="Lato Heavy" panose="020F0502020204030203" pitchFamily="34" charset="0"/>
              </a:rPr>
              <a:t>TỔNG </a:t>
            </a:r>
            <a:r>
              <a:rPr lang="en-US" sz="3200" spc="300" dirty="0" smtClean="0">
                <a:solidFill>
                  <a:schemeClr val="bg1"/>
                </a:solidFill>
                <a:latin typeface="Lato Heavy" panose="020F0502020204030203" pitchFamily="34" charset="0"/>
                <a:ea typeface="Lato Heavy" panose="020F0502020204030203" pitchFamily="34" charset="0"/>
                <a:cs typeface="Lato Heavy" panose="020F0502020204030203" pitchFamily="34" charset="0"/>
              </a:rPr>
              <a:t>QUAN </a:t>
            </a:r>
          </a:p>
          <a:p>
            <a:r>
              <a:rPr lang="en-US" sz="3200" spc="300" dirty="0" smtClean="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VỀ MATLAB</a:t>
            </a:r>
            <a:endParaRPr lang="id-ID" sz="3200" spc="3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9" name="Isosceles Triangle 8"/>
          <p:cNvSpPr/>
          <p:nvPr/>
        </p:nvSpPr>
        <p:spPr>
          <a:xfrm rot="5400000">
            <a:off x="2908265" y="1010240"/>
            <a:ext cx="245866" cy="211953"/>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a:extLst>
              <a:ext uri="{FF2B5EF4-FFF2-40B4-BE49-F238E27FC236}">
                <a16:creationId xmlns:a16="http://schemas.microsoft.com/office/drawing/2014/main" id="{D6BEC2D1-14B6-4893-81B7-F7DEE9694C12}"/>
              </a:ext>
            </a:extLst>
          </p:cNvPr>
          <p:cNvPicPr>
            <a:picLocks noChangeAspect="1"/>
          </p:cNvPicPr>
          <p:nvPr/>
        </p:nvPicPr>
        <p:blipFill>
          <a:blip r:embed="rId2"/>
          <a:stretch>
            <a:fillRect/>
          </a:stretch>
        </p:blipFill>
        <p:spPr>
          <a:xfrm>
            <a:off x="7103232" y="402258"/>
            <a:ext cx="4933080" cy="3026741"/>
          </a:xfrm>
          <a:prstGeom prst="rect">
            <a:avLst/>
          </a:prstGeom>
        </p:spPr>
      </p:pic>
      <p:pic>
        <p:nvPicPr>
          <p:cNvPr id="1026" name="Picture 2" descr="Download Mathworks Matlab 2009 A&amp;amp;B Full + Hướng Dẫn Cài Đặt | Kênh Sinh Viên">
            <a:extLst>
              <a:ext uri="{FF2B5EF4-FFF2-40B4-BE49-F238E27FC236}">
                <a16:creationId xmlns:a16="http://schemas.microsoft.com/office/drawing/2014/main" id="{71ED61A5-4030-4F78-B602-BB3864854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232" y="3428999"/>
            <a:ext cx="4933080" cy="3185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8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6" presetClass="entr" presetSubtype="16"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circle(in)">
                                      <p:cBhvr>
                                        <p:cTn id="24" dur="2000"/>
                                        <p:tgtEl>
                                          <p:spTgt spid="1026"/>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426555" y="6318462"/>
            <a:ext cx="1794594" cy="338554"/>
          </a:xfrm>
          <a:prstGeom prst="rect">
            <a:avLst/>
          </a:prstGeom>
          <a:noFill/>
        </p:spPr>
        <p:txBody>
          <a:bodyPr wrap="none" rtlCol="0">
            <a:spAutoFit/>
          </a:bodyPr>
          <a:lstStyle/>
          <a:p>
            <a:r>
              <a:rPr lang="en-US" sz="16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CONTINUE</a:t>
            </a:r>
            <a:endParaRPr lang="id-ID" sz="16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8" name="Isosceles Triangle 7"/>
          <p:cNvSpPr/>
          <p:nvPr/>
        </p:nvSpPr>
        <p:spPr>
          <a:xfrm rot="5400000">
            <a:off x="11189902" y="6413686"/>
            <a:ext cx="166722" cy="143726"/>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9" name="Straight Connector 8"/>
          <p:cNvCxnSpPr>
            <a:cxnSpLocks/>
          </p:cNvCxnSpPr>
          <p:nvPr/>
        </p:nvCxnSpPr>
        <p:spPr>
          <a:xfrm>
            <a:off x="9506352" y="6686044"/>
            <a:ext cx="1809746"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34308" y="650973"/>
            <a:ext cx="4190371" cy="700957"/>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519068" y="0"/>
            <a:ext cx="4105611" cy="707886"/>
          </a:xfrm>
          <a:prstGeom prst="rect">
            <a:avLst/>
          </a:prstGeom>
          <a:noFill/>
        </p:spPr>
        <p:txBody>
          <a:bodyPr wrap="none" rtlCol="0">
            <a:spAutoFit/>
          </a:bodyPr>
          <a:lstStyle/>
          <a:p>
            <a:r>
              <a:rPr lang="en-US" sz="4000" spc="60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rPr>
              <a:t>HÀM CƠ BẢN</a:t>
            </a:r>
            <a:endParaRPr lang="id-ID" sz="4000" spc="600" dirty="0">
              <a:solidFill>
                <a:schemeClr val="tx1">
                  <a:lumMod val="85000"/>
                  <a:lumOff val="15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2" name="TextBox 11"/>
          <p:cNvSpPr txBox="1"/>
          <p:nvPr/>
        </p:nvSpPr>
        <p:spPr>
          <a:xfrm>
            <a:off x="519068" y="644044"/>
            <a:ext cx="3951332" cy="707886"/>
          </a:xfrm>
          <a:prstGeom prst="rect">
            <a:avLst/>
          </a:prstGeom>
          <a:noFill/>
        </p:spPr>
        <p:txBody>
          <a:bodyPr wrap="square" rtlCol="0">
            <a:spAutoFit/>
          </a:bodyPr>
          <a:lstStyle/>
          <a:p>
            <a:r>
              <a:rPr lang="en-US" sz="4000" spc="600">
                <a:solidFill>
                  <a:schemeClr val="bg1"/>
                </a:solidFill>
                <a:latin typeface="Lato Heavy" panose="020F0502020204030203" pitchFamily="34" charset="0"/>
                <a:ea typeface="Lato Heavy" panose="020F0502020204030203" pitchFamily="34" charset="0"/>
                <a:cs typeface="Lato Heavy" panose="020F0502020204030203" pitchFamily="34" charset="0"/>
              </a:rPr>
              <a:t>ĐƯỢC DÙNG</a:t>
            </a:r>
            <a:endParaRPr lang="id-ID" sz="4000" spc="600"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3" name="Rectangle 12"/>
          <p:cNvSpPr/>
          <p:nvPr/>
        </p:nvSpPr>
        <p:spPr>
          <a:xfrm>
            <a:off x="11345126" y="1"/>
            <a:ext cx="873276" cy="6858000"/>
          </a:xfrm>
          <a:prstGeom prst="rect">
            <a:avLst/>
          </a:prstGeom>
          <a:solidFill>
            <a:srgbClr val="9DD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5" name="Picture 14">
            <a:extLst>
              <a:ext uri="{FF2B5EF4-FFF2-40B4-BE49-F238E27FC236}">
                <a16:creationId xmlns:a16="http://schemas.microsoft.com/office/drawing/2014/main" id="{75D2BF9A-0218-4A36-825C-AB8867023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68" y="1475144"/>
            <a:ext cx="5439534" cy="3907712"/>
          </a:xfrm>
          <a:prstGeom prst="rect">
            <a:avLst/>
          </a:prstGeom>
        </p:spPr>
      </p:pic>
      <p:pic>
        <p:nvPicPr>
          <p:cNvPr id="17" name="Picture 16">
            <a:extLst>
              <a:ext uri="{FF2B5EF4-FFF2-40B4-BE49-F238E27FC236}">
                <a16:creationId xmlns:a16="http://schemas.microsoft.com/office/drawing/2014/main" id="{30A771B9-B9C8-459C-8A49-3CEFED9BD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92" y="966444"/>
            <a:ext cx="5439534" cy="4925112"/>
          </a:xfrm>
          <a:prstGeom prst="rect">
            <a:avLst/>
          </a:prstGeom>
        </p:spPr>
      </p:pic>
    </p:spTree>
    <p:extLst>
      <p:ext uri="{BB962C8B-B14F-4D97-AF65-F5344CB8AC3E}">
        <p14:creationId xmlns:p14="http://schemas.microsoft.com/office/powerpoint/2010/main" val="3883245959"/>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ox(in)">
                                      <p:cBhvr>
                                        <p:cTn id="18" dur="2000"/>
                                        <p:tgtEl>
                                          <p:spTgt spid="17"/>
                                        </p:tgtEl>
                                      </p:cBhvr>
                                    </p:animEffect>
                                  </p:childTnLst>
                                </p:cTn>
                              </p:par>
                              <p:par>
                                <p:cTn id="19" presetID="4" presetClass="entr" presetSubtype="16"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ox(in)">
                                      <p:cBhvr>
                                        <p:cTn id="2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1171</Words>
  <Application>Microsoft Office PowerPoint</Application>
  <PresentationFormat>Widescreen</PresentationFormat>
  <Paragraphs>194</Paragraphs>
  <Slides>16</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Calibri Light</vt:lpstr>
      <vt:lpstr>Cambria Math</vt:lpstr>
      <vt:lpstr>Courier New</vt:lpstr>
      <vt:lpstr>Lato</vt:lpstr>
      <vt:lpstr>Lato Heavy</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Administrator</cp:lastModifiedBy>
  <cp:revision>116</cp:revision>
  <dcterms:created xsi:type="dcterms:W3CDTF">2018-07-21T05:01:49Z</dcterms:created>
  <dcterms:modified xsi:type="dcterms:W3CDTF">2021-12-24T01:38:09Z</dcterms:modified>
</cp:coreProperties>
</file>